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39" r:id="rId2"/>
    <p:sldId id="342" r:id="rId3"/>
    <p:sldId id="341" r:id="rId4"/>
    <p:sldId id="345" r:id="rId5"/>
    <p:sldId id="351" r:id="rId6"/>
    <p:sldId id="346" r:id="rId7"/>
    <p:sldId id="439" r:id="rId8"/>
    <p:sldId id="348" r:id="rId9"/>
    <p:sldId id="347" r:id="rId10"/>
    <p:sldId id="34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78" r:id="rId20"/>
    <p:sldId id="379" r:id="rId21"/>
    <p:sldId id="387" r:id="rId22"/>
    <p:sldId id="388" r:id="rId23"/>
    <p:sldId id="436" r:id="rId24"/>
    <p:sldId id="437" r:id="rId25"/>
    <p:sldId id="438" r:id="rId26"/>
    <p:sldId id="352" r:id="rId27"/>
    <p:sldId id="440" r:id="rId28"/>
    <p:sldId id="35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0538A"/>
    <a:srgbClr val="EE42E2"/>
    <a:srgbClr val="4E8FAD"/>
    <a:srgbClr val="458DCF"/>
    <a:srgbClr val="3F83A6"/>
    <a:srgbClr val="36718E"/>
    <a:srgbClr val="256895"/>
    <a:srgbClr val="9F877E"/>
    <a:srgbClr val="6C4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70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54ABD-146D-4E3E-AB8E-F6421B179E09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60F3C-F59F-4B0C-BB73-83819F09F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9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98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3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61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58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07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6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Shape 37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Shape 3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54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C:\Users\editphoto\Desktop\3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3"/>
          <a:stretch/>
        </p:blipFill>
        <p:spPr bwMode="auto">
          <a:xfrm>
            <a:off x="525" y="0"/>
            <a:ext cx="12188876" cy="24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9" descr="85"/>
          <p:cNvPicPr>
            <a:picLocks noChangeAspect="1" noChangeArrowheads="1"/>
          </p:cNvPicPr>
          <p:nvPr userDrawn="1"/>
        </p:nvPicPr>
        <p:blipFill>
          <a:blip r:embed="rId3" cstate="print"/>
          <a:srcRect t="83896"/>
          <a:stretch>
            <a:fillRect/>
          </a:stretch>
        </p:blipFill>
        <p:spPr bwMode="auto">
          <a:xfrm rot="10800000" flipV="1">
            <a:off x="413261" y="836713"/>
            <a:ext cx="5394708" cy="99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768086" y="139459"/>
            <a:ext cx="10320469" cy="707886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bevelT w="0" h="0"/>
              <a:contourClr>
                <a:schemeClr val="bg1"/>
              </a:contourClr>
            </a:sp3d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3200" kern="1200" dirty="0">
                <a:gradFill flip="none" rotWithShape="1">
                  <a:gsLst>
                    <a:gs pos="0">
                      <a:schemeClr val="tx1"/>
                    </a:gs>
                    <a:gs pos="100000">
                      <a:srgbClr val="0B2A6F"/>
                    </a:gs>
                  </a:gsLst>
                  <a:lin ang="16200000" scaled="1"/>
                  <a:tileRect/>
                </a:gradFill>
                <a:effectLst>
                  <a:glow rad="127000">
                    <a:srgbClr val="FFFFFF"/>
                  </a:glow>
                  <a:outerShdw blurRad="63500" dist="50800" dir="2700000" algn="tl" rotWithShape="0">
                    <a:prstClr val="black">
                      <a:alpha val="89000"/>
                    </a:prstClr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 userDrawn="1"/>
        </p:nvCxnSpPr>
        <p:spPr>
          <a:xfrm>
            <a:off x="291212" y="6580927"/>
            <a:ext cx="10992000" cy="1588"/>
          </a:xfrm>
          <a:prstGeom prst="line">
            <a:avLst/>
          </a:prstGeom>
          <a:ln w="22225"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유리구슬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437205" y="6372250"/>
            <a:ext cx="584201" cy="628650"/>
          </a:xfrm>
          <a:prstGeom prst="rect">
            <a:avLst/>
          </a:prstGeom>
        </p:spPr>
      </p:pic>
      <p:sp>
        <p:nvSpPr>
          <p:cNvPr id="29" name="슬라이드 번호 개체 틀 5"/>
          <p:cNvSpPr>
            <a:spLocks noGrp="1"/>
          </p:cNvSpPr>
          <p:nvPr userDrawn="1"/>
        </p:nvSpPr>
        <p:spPr>
          <a:xfrm>
            <a:off x="11354635" y="6403227"/>
            <a:ext cx="749299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1F53E-A65F-487F-8F8F-D40F9C63F15F}" type="slidenum"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itchFamily="34" charset="0"/>
                <a:ea typeface="HY헤드라인M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itchFamily="34" charset="0"/>
              <a:ea typeface="HY헤드라인M" pitchFamily="18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" y="6605419"/>
            <a:ext cx="1409057" cy="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1" name="Shape 21" descr="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" y="6459186"/>
            <a:ext cx="448768" cy="380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363335" y="6428000"/>
            <a:ext cx="1501600" cy="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deepsystems.io</a:t>
            </a:r>
            <a:endParaRPr sz="1333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5663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arxiv.org/find/cs/1/au:+Farhadi_A/0/1/0/all/0/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find/cs/1/au:+Girshick_R/0/1/0/all/0/1" TargetMode="External"/><Relationship Id="rId5" Type="http://schemas.openxmlformats.org/officeDocument/2006/relationships/hyperlink" Target="https://arxiv.org/find/cs/1/au:+Divvala_S/0/1/0/all/0/1" TargetMode="External"/><Relationship Id="rId4" Type="http://schemas.openxmlformats.org/officeDocument/2006/relationships/hyperlink" Target="https://arxiv.org/find/cs/1/au:+Redmon_J/0/1/0/all/0/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7504" y="0"/>
            <a:ext cx="8128000" cy="6858000"/>
          </a:xfrm>
          <a:prstGeom prst="rect">
            <a:avLst/>
          </a:pr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120049" y="5571884"/>
            <a:ext cx="4064000" cy="1288683"/>
          </a:xfrm>
          <a:custGeom>
            <a:avLst/>
            <a:gdLst>
              <a:gd name="connsiteX0" fmla="*/ 0 w 4064000"/>
              <a:gd name="connsiteY0" fmla="*/ 0 h 1288683"/>
              <a:gd name="connsiteX1" fmla="*/ 4064000 w 4064000"/>
              <a:gd name="connsiteY1" fmla="*/ 428653 h 1288683"/>
              <a:gd name="connsiteX2" fmla="*/ 4064000 w 4064000"/>
              <a:gd name="connsiteY2" fmla="*/ 1288683 h 1288683"/>
              <a:gd name="connsiteX3" fmla="*/ 0 w 4064000"/>
              <a:gd name="connsiteY3" fmla="*/ 1288683 h 1288683"/>
              <a:gd name="connsiteX4" fmla="*/ 0 w 4064000"/>
              <a:gd name="connsiteY4" fmla="*/ 0 h 128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288683">
                <a:moveTo>
                  <a:pt x="0" y="0"/>
                </a:moveTo>
                <a:lnTo>
                  <a:pt x="4064000" y="428653"/>
                </a:lnTo>
                <a:lnTo>
                  <a:pt x="4064000" y="1288683"/>
                </a:lnTo>
                <a:lnTo>
                  <a:pt x="0" y="1288683"/>
                </a:lnTo>
                <a:lnTo>
                  <a:pt x="0" y="0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7277" y="503576"/>
            <a:ext cx="8002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TEAM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556095" y="1312960"/>
            <a:ext cx="588683" cy="588683"/>
            <a:chOff x="6734305" y="1542568"/>
            <a:chExt cx="1213018" cy="1213018"/>
          </a:xfrm>
        </p:grpSpPr>
        <p:sp>
          <p:nvSpPr>
            <p:cNvPr id="57" name="타원 56"/>
            <p:cNvSpPr/>
            <p:nvPr/>
          </p:nvSpPr>
          <p:spPr>
            <a:xfrm>
              <a:off x="6734305" y="154256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926" y="1708672"/>
              <a:ext cx="445774" cy="880810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5385090" y="3994027"/>
            <a:ext cx="588683" cy="588683"/>
            <a:chOff x="9110787" y="4058218"/>
            <a:chExt cx="1213018" cy="1213018"/>
          </a:xfrm>
        </p:grpSpPr>
        <p:sp>
          <p:nvSpPr>
            <p:cNvPr id="60" name="타원 59"/>
            <p:cNvSpPr/>
            <p:nvPr/>
          </p:nvSpPr>
          <p:spPr>
            <a:xfrm>
              <a:off x="9110787" y="405821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3571" y="4271012"/>
              <a:ext cx="407447" cy="787427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5405547" y="2311733"/>
            <a:ext cx="588683" cy="588683"/>
            <a:chOff x="9687457" y="1783199"/>
            <a:chExt cx="1213018" cy="1213018"/>
          </a:xfrm>
        </p:grpSpPr>
        <p:sp>
          <p:nvSpPr>
            <p:cNvPr id="63" name="타원 62"/>
            <p:cNvSpPr/>
            <p:nvPr/>
          </p:nvSpPr>
          <p:spPr>
            <a:xfrm>
              <a:off x="9687457" y="1783199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8863" y="1977172"/>
              <a:ext cx="410204" cy="825072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3604003" y="4893032"/>
            <a:ext cx="588683" cy="588683"/>
            <a:chOff x="6821508" y="3934919"/>
            <a:chExt cx="1213018" cy="1213018"/>
          </a:xfrm>
        </p:grpSpPr>
        <p:sp>
          <p:nvSpPr>
            <p:cNvPr id="66" name="타원 65"/>
            <p:cNvSpPr/>
            <p:nvPr/>
          </p:nvSpPr>
          <p:spPr>
            <a:xfrm>
              <a:off x="6821508" y="3934919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814" y="4131476"/>
              <a:ext cx="440404" cy="819902"/>
            </a:xfrm>
            <a:prstGeom prst="rect">
              <a:avLst/>
            </a:prstGeom>
          </p:spPr>
        </p:pic>
      </p:grpSp>
      <p:sp>
        <p:nvSpPr>
          <p:cNvPr id="69" name="직사각형 68"/>
          <p:cNvSpPr/>
          <p:nvPr/>
        </p:nvSpPr>
        <p:spPr>
          <a:xfrm>
            <a:off x="3339335" y="5710816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이주현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</a:rPr>
              <a:t>UI, WEB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114849" y="3982647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정진호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하드웨어 </a:t>
            </a:r>
            <a:endParaRPr lang="en-US" altLang="ko-KR" sz="900" dirty="0" smtClean="0">
              <a:solidFill>
                <a:schemeClr val="bg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035692" y="2287640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bg1"/>
                </a:solidFill>
              </a:rPr>
              <a:t>김반석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</a:rPr>
              <a:t>DB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452378" y="1298006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bg1"/>
                </a:solidFill>
              </a:rPr>
              <a:t>손한석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통 신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183182" y="3184789"/>
            <a:ext cx="1247073" cy="392106"/>
            <a:chOff x="5295662" y="3583776"/>
            <a:chExt cx="1247073" cy="392106"/>
          </a:xfrm>
        </p:grpSpPr>
        <p:sp>
          <p:nvSpPr>
            <p:cNvPr id="77" name="타원 76"/>
            <p:cNvSpPr/>
            <p:nvPr/>
          </p:nvSpPr>
          <p:spPr>
            <a:xfrm>
              <a:off x="6113319" y="3612797"/>
              <a:ext cx="363085" cy="36308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295662" y="3583776"/>
              <a:ext cx="1247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TEAM </a:t>
              </a:r>
              <a:r>
                <a:rPr lang="en-US" altLang="ko-KR" dirty="0" smtClean="0"/>
                <a:t> </a:t>
              </a:r>
              <a:r>
                <a:rPr lang="en-US" altLang="ko-KR" sz="1400" b="1" dirty="0">
                  <a:solidFill>
                    <a:srgbClr val="FFC000"/>
                  </a:solidFill>
                </a:rPr>
                <a:t>A+</a:t>
              </a:r>
              <a:endParaRPr lang="ko-KR" altLang="en-US" sz="14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922356" y="1187148"/>
            <a:ext cx="2520424" cy="2139736"/>
            <a:chOff x="9347200" y="2914836"/>
            <a:chExt cx="1189009" cy="1349459"/>
          </a:xfrm>
          <a:effectLst>
            <a:outerShdw dist="76200" dir="2700000" algn="tl" rotWithShape="0">
              <a:srgbClr val="FFC000"/>
            </a:outerShdw>
          </a:effectLst>
        </p:grpSpPr>
        <p:sp>
          <p:nvSpPr>
            <p:cNvPr id="89" name="타원 88"/>
            <p:cNvSpPr/>
            <p:nvPr/>
          </p:nvSpPr>
          <p:spPr>
            <a:xfrm>
              <a:off x="9347200" y="2914836"/>
              <a:ext cx="1189009" cy="1189009"/>
            </a:xfrm>
            <a:prstGeom prst="ellipse">
              <a:avLst/>
            </a:prstGeom>
            <a:solidFill>
              <a:srgbClr val="256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각 삼각형 89"/>
            <p:cNvSpPr/>
            <p:nvPr/>
          </p:nvSpPr>
          <p:spPr>
            <a:xfrm flipV="1">
              <a:off x="9941704" y="3953106"/>
              <a:ext cx="388160" cy="311189"/>
            </a:xfrm>
            <a:prstGeom prst="rtTriangle">
              <a:avLst/>
            </a:prstGeom>
            <a:solidFill>
              <a:srgbClr val="256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9103678" y="1809372"/>
            <a:ext cx="2339102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Adobe 고딕 Std B" panose="020B0800000000000000"/>
              </a:rPr>
              <a:t>자율운항선박</a:t>
            </a:r>
            <a:endParaRPr lang="en-US" altLang="ko-KR" sz="2800" dirty="0" smtClean="0">
              <a:solidFill>
                <a:schemeClr val="bg1"/>
              </a:solidFill>
              <a:latin typeface="야놀자 야체 B" panose="02020603020101020101" pitchFamily="18" charset="-127"/>
              <a:ea typeface="Adobe 고딕 Std B" panose="020B0800000000000000"/>
            </a:endParaRPr>
          </a:p>
          <a:p>
            <a:pPr algn="ctr"/>
            <a:endParaRPr lang="en-US" altLang="ko-KR" sz="9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265694" y="3831851"/>
            <a:ext cx="378361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AUTONOMOUS VESSEL </a:t>
            </a:r>
            <a:endParaRPr lang="en-US" altLang="ko-KR" sz="28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Come back Busan port !</a:t>
            </a:r>
            <a:endParaRPr lang="en-US" altLang="ko-KR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 DREAM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CyberMarine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System,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8109129" y="0"/>
            <a:ext cx="0" cy="6858000"/>
          </a:xfrm>
          <a:prstGeom prst="line">
            <a:avLst/>
          </a:prstGeom>
          <a:ln>
            <a:solidFill>
              <a:srgbClr val="36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9312293" y="6234036"/>
            <a:ext cx="16834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지도교수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 이광일 교수</a:t>
            </a:r>
            <a:endParaRPr lang="ko-KR" altLang="en-US" sz="11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637812" y="2326687"/>
            <a:ext cx="588683" cy="588683"/>
            <a:chOff x="6734305" y="1542568"/>
            <a:chExt cx="1213018" cy="1213018"/>
          </a:xfrm>
        </p:grpSpPr>
        <p:sp>
          <p:nvSpPr>
            <p:cNvPr id="49" name="타원 48"/>
            <p:cNvSpPr/>
            <p:nvPr/>
          </p:nvSpPr>
          <p:spPr>
            <a:xfrm>
              <a:off x="6734305" y="154256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7926" y="1743188"/>
              <a:ext cx="445774" cy="811777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534095" y="2311733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bg1"/>
                </a:solidFill>
              </a:rPr>
              <a:t>최규진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제 어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637812" y="4051658"/>
            <a:ext cx="588683" cy="588683"/>
            <a:chOff x="6734305" y="1542568"/>
            <a:chExt cx="1213018" cy="1213018"/>
          </a:xfrm>
        </p:grpSpPr>
        <p:sp>
          <p:nvSpPr>
            <p:cNvPr id="54" name="타원 53"/>
            <p:cNvSpPr/>
            <p:nvPr/>
          </p:nvSpPr>
          <p:spPr>
            <a:xfrm>
              <a:off x="6734305" y="154256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j-lt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335" y="1708672"/>
              <a:ext cx="406955" cy="880810"/>
            </a:xfrm>
            <a:prstGeom prst="rect">
              <a:avLst/>
            </a:prstGeom>
          </p:spPr>
        </p:pic>
      </p:grpSp>
      <p:sp>
        <p:nvSpPr>
          <p:cNvPr id="80" name="직사각형 79"/>
          <p:cNvSpPr/>
          <p:nvPr/>
        </p:nvSpPr>
        <p:spPr>
          <a:xfrm>
            <a:off x="561254" y="3958800"/>
            <a:ext cx="10359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schemeClr val="bg1"/>
                </a:solidFill>
              </a:rPr>
              <a:t>신현철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인공지능</a:t>
            </a:r>
            <a:r>
              <a:rPr lang="en-US" altLang="ko-KR" sz="900" dirty="0" smtClean="0">
                <a:solidFill>
                  <a:schemeClr val="bg1"/>
                </a:solidFill>
              </a:rPr>
              <a:t> 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>
            <a:stCxn id="57" idx="4"/>
            <a:endCxn id="54" idx="6"/>
          </p:cNvCxnSpPr>
          <p:nvPr/>
        </p:nvCxnSpPr>
        <p:spPr>
          <a:xfrm flipH="1">
            <a:off x="2226495" y="1901643"/>
            <a:ext cx="1623942" cy="24443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>
            <a:off x="2262372" y="4345999"/>
            <a:ext cx="31227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3" idx="2"/>
          </p:cNvCxnSpPr>
          <p:nvPr/>
        </p:nvCxnSpPr>
        <p:spPr>
          <a:xfrm flipH="1">
            <a:off x="2279924" y="2606075"/>
            <a:ext cx="3125623" cy="149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66" idx="0"/>
            <a:endCxn id="49" idx="6"/>
          </p:cNvCxnSpPr>
          <p:nvPr/>
        </p:nvCxnSpPr>
        <p:spPr>
          <a:xfrm flipH="1" flipV="1">
            <a:off x="2226495" y="2621029"/>
            <a:ext cx="1671850" cy="22720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66" idx="0"/>
            <a:endCxn id="63" idx="2"/>
          </p:cNvCxnSpPr>
          <p:nvPr/>
        </p:nvCxnSpPr>
        <p:spPr>
          <a:xfrm flipV="1">
            <a:off x="3898345" y="2606075"/>
            <a:ext cx="1507202" cy="22869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endCxn id="57" idx="4"/>
          </p:cNvCxnSpPr>
          <p:nvPr/>
        </p:nvCxnSpPr>
        <p:spPr>
          <a:xfrm flipH="1" flipV="1">
            <a:off x="3850437" y="1901643"/>
            <a:ext cx="1520033" cy="23867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1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5B9BD5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U I</a:t>
            </a:r>
            <a:endParaRPr lang="ko-KR" altLang="ko-KR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4184" y="1665291"/>
            <a:ext cx="8472992" cy="2535233"/>
            <a:chOff x="3214184" y="1665292"/>
            <a:chExt cx="7504587" cy="1874034"/>
          </a:xfrm>
        </p:grpSpPr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>
              <a:off x="3214186" y="1665292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UI(User-Interface)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는 사람과 사물 또는 </a:t>
              </a:r>
              <a:r>
                <a:rPr kumimoji="0" lang="ko-KR" altLang="en-US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시스템사이에서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의사소통을 할 수 있도록 접근을 목적으로 만들어진 물리적</a:t>
              </a: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,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가상적 매개체</a:t>
              </a:r>
              <a:endParaRPr kumimoji="0" lang="en-US" altLang="ko-KR" b="1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5" y="2154325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UI-Client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가 </a:t>
              </a: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Server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를 접근하기 위해 </a:t>
              </a:r>
              <a:r>
                <a:rPr kumimoji="0" lang="en-US" altLang="ko-KR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Server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를 </a:t>
              </a:r>
              <a:r>
                <a:rPr kumimoji="0" lang="ko-KR" altLang="en-US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구축</a:t>
              </a:r>
              <a:endParaRPr kumimoji="0" lang="en-US" altLang="ko-KR" b="1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45607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Google Map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에 마우스 클릭으로 </a:t>
              </a:r>
              <a:r>
                <a:rPr kumimoji="0" lang="ko-KR" altLang="en-US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사용자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요구하는 목적지</a:t>
              </a: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(</a:t>
              </a:r>
              <a:r>
                <a:rPr kumimoji="0" lang="en-US" altLang="ko-KR" b="1" kern="0" dirty="0" err="1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WayPoint</a:t>
              </a:r>
              <a:r>
                <a:rPr kumimoji="0" lang="en-US" altLang="ko-KR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)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표시</a:t>
              </a:r>
              <a:endParaRPr kumimoji="0" lang="en-US" altLang="ko-KR" b="1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auto">
            <a:xfrm>
              <a:off x="3221878" y="3136889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실시간으로 </a:t>
              </a:r>
              <a:r>
                <a:rPr kumimoji="0" lang="en-US" altLang="ko-KR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GPS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위치데이터와 </a:t>
              </a:r>
              <a:r>
                <a:rPr kumimoji="0" lang="ko-KR" altLang="en-US" b="1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영상데이터를 </a:t>
              </a:r>
              <a:r>
                <a:rPr kumimoji="0" lang="ko-KR" altLang="en-US" b="1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수신하여 현재 위치와 실시간 영상을 표시</a:t>
              </a:r>
              <a:endParaRPr kumimoji="0" lang="en-US" altLang="ko-KR" b="1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</p:grpSp>
      <p:pic>
        <p:nvPicPr>
          <p:cNvPr id="2049" name="_x425605856" descr="EMB00003014842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137" y="4349923"/>
            <a:ext cx="2296564" cy="241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25608016" descr="EMB0000301484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349923"/>
            <a:ext cx="5133974" cy="23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r="44792" b="32093"/>
          <a:stretch/>
        </p:blipFill>
        <p:spPr>
          <a:xfrm>
            <a:off x="268643" y="2326865"/>
            <a:ext cx="2813325" cy="145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AutoShape 59"/>
          <p:cNvSpPr>
            <a:spLocks noChangeArrowheads="1"/>
          </p:cNvSpPr>
          <p:nvPr/>
        </p:nvSpPr>
        <p:spPr bwMode="auto">
          <a:xfrm>
            <a:off x="3244279" y="3671241"/>
            <a:ext cx="7199573" cy="2955859"/>
          </a:xfrm>
          <a:prstGeom prst="roundRect">
            <a:avLst>
              <a:gd name="adj" fmla="val 725"/>
            </a:avLst>
          </a:prstGeom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0" lvl="1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defRPr/>
            </a:pPr>
            <a:endParaRPr kumimoji="0" lang="en-US" altLang="ko-KR" sz="1800" kern="0" dirty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7030A0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ko-KR" sz="2400" dirty="0" smtClean="0">
                <a:solidFill>
                  <a:schemeClr val="bg1"/>
                </a:solidFill>
              </a:rPr>
              <a:t>A </a:t>
            </a:r>
            <a:r>
              <a:rPr lang="en-US" altLang="ko-KR" sz="2400" dirty="0">
                <a:solidFill>
                  <a:schemeClr val="bg1"/>
                </a:solidFill>
              </a:rPr>
              <a:t>I</a:t>
            </a:r>
            <a:endParaRPr lang="ko-KR" altLang="ko-KR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4185" y="1673918"/>
            <a:ext cx="7229667" cy="1865408"/>
            <a:chOff x="3214184" y="1673918"/>
            <a:chExt cx="7504587" cy="1865408"/>
          </a:xfrm>
        </p:grpSpPr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>
              <a:off x="3214186" y="1673918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UDP, TCP socket</a:t>
              </a:r>
              <a:r>
                <a:rPr kumimoji="0" lang="ko-KR" altLang="en-US" kern="0" dirty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을 </a:t>
              </a:r>
              <a:r>
                <a:rPr kumimoji="0" lang="ko-KR" altLang="en-US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통한 실시간 영상 통신</a:t>
              </a:r>
              <a:endParaRPr kumimoji="0" lang="en-US" altLang="ko-KR" kern="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endParaRP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5" y="2154325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자율 </a:t>
              </a:r>
              <a:r>
                <a:rPr kumimoji="0" lang="ko-KR" altLang="en-US" kern="0" dirty="0" err="1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운항시</a:t>
              </a:r>
              <a:r>
                <a:rPr kumimoji="0" lang="ko-KR" altLang="en-US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 실시간 모니터링</a:t>
              </a:r>
              <a:endParaRPr kumimoji="0" lang="en-US" altLang="ko-KR" kern="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45607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Deep Learning</a:t>
              </a:r>
              <a:r>
                <a:rPr kumimoji="0" lang="ko-KR" altLang="en-US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을 활용한 객체 검출</a:t>
              </a:r>
              <a:endParaRPr kumimoji="0" lang="en-US" altLang="ko-KR" kern="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auto">
            <a:xfrm>
              <a:off x="3221878" y="3136889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 smtClean="0">
                  <a:latin typeface="HY견고딕" panose="02030600000101010101" pitchFamily="18" charset="-127"/>
                  <a:ea typeface="HY견고딕" panose="02030600000101010101" pitchFamily="18" charset="-127"/>
                  <a:cs typeface="Tahoma" pitchFamily="34" charset="0"/>
                </a:rPr>
                <a:t>객체 검출을 통한 물체 회피 제어</a:t>
              </a:r>
              <a:endParaRPr kumimoji="0" lang="en-US" altLang="ko-KR" kern="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02" y="3671241"/>
            <a:ext cx="7153926" cy="29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_x187013376" descr="EMB00001c3837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b="5844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0" y="847345"/>
            <a:ext cx="5538898" cy="923925"/>
            <a:chOff x="1609726" y="1244106"/>
            <a:chExt cx="5538898" cy="923925"/>
          </a:xfrm>
        </p:grpSpPr>
        <p:pic>
          <p:nvPicPr>
            <p:cNvPr id="11" name="Picture 78" descr="contents-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9726" y="1244106"/>
              <a:ext cx="5538898" cy="923925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>
            <a:xfrm>
              <a:off x="2918603" y="1550284"/>
              <a:ext cx="2741464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457200" indent="-457200" eaLnBrk="0" fontAlgn="base" hangingPunct="0">
                <a:spcBef>
                  <a:spcPct val="0"/>
                </a:spcBef>
                <a:spcAft>
                  <a:spcPts val="1200"/>
                </a:spcAft>
                <a:defRPr/>
              </a:pPr>
              <a:r>
                <a:rPr kumimoji="1" lang="en-US" altLang="ko-KR" sz="2000" kern="0" spc="50" dirty="0" smtClean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Object Recognition</a:t>
              </a:r>
              <a:endParaRPr kumimoji="1" lang="ko-KR" altLang="en-US" sz="2000" kern="0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13" name="그룹 32"/>
            <p:cNvGrpSpPr/>
            <p:nvPr/>
          </p:nvGrpSpPr>
          <p:grpSpPr>
            <a:xfrm>
              <a:off x="1814664" y="1332671"/>
              <a:ext cx="637953" cy="637953"/>
              <a:chOff x="308384" y="1467291"/>
              <a:chExt cx="637953" cy="637953"/>
            </a:xfrm>
          </p:grpSpPr>
          <p:pic>
            <p:nvPicPr>
              <p:cNvPr id="14" name="Picture 2" descr="D:\1. Project\2. 2010\14. POLAR 기획자료\템플릿\button\blue_butto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8384" y="1467291"/>
                <a:ext cx="637953" cy="637953"/>
              </a:xfrm>
              <a:prstGeom prst="rect">
                <a:avLst/>
              </a:prstGeom>
              <a:noFill/>
            </p:spPr>
          </p:pic>
          <p:sp>
            <p:nvSpPr>
              <p:cNvPr id="15" name="Rectangle 81"/>
              <p:cNvSpPr>
                <a:spLocks noChangeArrowheads="1"/>
              </p:cNvSpPr>
              <p:nvPr/>
            </p:nvSpPr>
            <p:spPr bwMode="auto">
              <a:xfrm>
                <a:off x="438818" y="1575243"/>
                <a:ext cx="360363" cy="43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kern="0" baseline="4000" dirty="0">
                    <a:solidFill>
                      <a:sysClr val="window" lastClr="FFFFFF"/>
                    </a:solidFill>
                    <a:latin typeface="HY견고딕" pitchFamily="18" charset="-127"/>
                    <a:ea typeface="HY견고딕" pitchFamily="18" charset="-127"/>
                  </a:rPr>
                  <a:t>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76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8086" y="390144"/>
            <a:ext cx="22189356" cy="82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_x187013376" descr="EMB00001c3837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b="5844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01732" y="2507530"/>
            <a:ext cx="169682" cy="1319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35484" y="2064470"/>
            <a:ext cx="2102177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Object Detection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06673" y="986805"/>
            <a:ext cx="3434498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FFF00"/>
                </a:solidFill>
              </a:rPr>
              <a:t>Avoid !</a:t>
            </a:r>
            <a:endParaRPr lang="ko-KR" altLang="en-US" sz="4800" dirty="0">
              <a:solidFill>
                <a:srgbClr val="FFFF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847345"/>
            <a:ext cx="5538898" cy="923925"/>
            <a:chOff x="1609726" y="1244106"/>
            <a:chExt cx="5538898" cy="923925"/>
          </a:xfrm>
        </p:grpSpPr>
        <p:pic>
          <p:nvPicPr>
            <p:cNvPr id="17" name="Picture 78" descr="contents-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9726" y="1244106"/>
              <a:ext cx="5538898" cy="923925"/>
            </a:xfrm>
            <a:prstGeom prst="rect">
              <a:avLst/>
            </a:prstGeom>
          </p:spPr>
        </p:pic>
        <p:sp>
          <p:nvSpPr>
            <p:cNvPr id="18" name="Rectangle 2"/>
            <p:cNvSpPr txBox="1">
              <a:spLocks noChangeArrowheads="1"/>
            </p:cNvSpPr>
            <p:nvPr/>
          </p:nvSpPr>
          <p:spPr>
            <a:xfrm>
              <a:off x="2918603" y="1550284"/>
              <a:ext cx="2741464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457200" indent="-457200" eaLnBrk="0" fontAlgn="base" hangingPunct="0">
                <a:spcBef>
                  <a:spcPct val="0"/>
                </a:spcBef>
                <a:spcAft>
                  <a:spcPts val="1200"/>
                </a:spcAft>
                <a:defRPr/>
              </a:pPr>
              <a:r>
                <a:rPr kumimoji="1" lang="en-US" altLang="ko-KR" sz="2000" kern="0" spc="50" dirty="0" smtClean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Object </a:t>
              </a:r>
              <a:r>
                <a:rPr kumimoji="1" lang="en-US" altLang="ko-KR" sz="2000" kern="0" spc="50" dirty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Detection</a:t>
              </a:r>
              <a:endParaRPr kumimoji="1" lang="ko-KR" altLang="en-US" sz="2000" kern="0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19" name="그룹 32"/>
            <p:cNvGrpSpPr/>
            <p:nvPr/>
          </p:nvGrpSpPr>
          <p:grpSpPr>
            <a:xfrm>
              <a:off x="1814664" y="1332671"/>
              <a:ext cx="637953" cy="637953"/>
              <a:chOff x="308384" y="1467291"/>
              <a:chExt cx="637953" cy="637953"/>
            </a:xfrm>
          </p:grpSpPr>
          <p:pic>
            <p:nvPicPr>
              <p:cNvPr id="20" name="Picture 2" descr="D:\1. Project\2. 2010\14. POLAR 기획자료\템플릿\button\blue_butto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8384" y="1467291"/>
                <a:ext cx="637953" cy="637953"/>
              </a:xfrm>
              <a:prstGeom prst="rect">
                <a:avLst/>
              </a:prstGeom>
              <a:noFill/>
            </p:spPr>
          </p:pic>
          <p:sp>
            <p:nvSpPr>
              <p:cNvPr id="21" name="Rectangle 81"/>
              <p:cNvSpPr>
                <a:spLocks noChangeArrowheads="1"/>
              </p:cNvSpPr>
              <p:nvPr/>
            </p:nvSpPr>
            <p:spPr bwMode="auto">
              <a:xfrm>
                <a:off x="438818" y="1575243"/>
                <a:ext cx="360363" cy="43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kern="0" baseline="4000" dirty="0" smtClean="0">
                    <a:solidFill>
                      <a:sysClr val="window" lastClr="FFFFFF"/>
                    </a:solidFill>
                    <a:latin typeface="HY견고딕" pitchFamily="18" charset="-127"/>
                    <a:ea typeface="HY견고딕" pitchFamily="18" charset="-127"/>
                  </a:rPr>
                  <a:t>II</a:t>
                </a:r>
                <a:endParaRPr kumimoji="0" lang="en-US" altLang="ko-KR" sz="3200" kern="0" baseline="4000" dirty="0">
                  <a:solidFill>
                    <a:sysClr val="window" lastClr="FFFFFF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54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8087" y="390145"/>
            <a:ext cx="9874800" cy="52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7008736" descr="EMB00001c3837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b="567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24866" y="2496497"/>
            <a:ext cx="339365" cy="2828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03310" y="2053437"/>
            <a:ext cx="2102177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Object Detection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06673" y="986805"/>
            <a:ext cx="3434498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FFF00"/>
                </a:solidFill>
              </a:rPr>
              <a:t>Avoiding…</a:t>
            </a:r>
            <a:endParaRPr lang="ko-KR" altLang="en-US" sz="4800" dirty="0">
              <a:solidFill>
                <a:srgbClr val="FFFF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847345"/>
            <a:ext cx="5538898" cy="923925"/>
            <a:chOff x="1609726" y="1244106"/>
            <a:chExt cx="5538898" cy="923925"/>
          </a:xfrm>
        </p:grpSpPr>
        <p:pic>
          <p:nvPicPr>
            <p:cNvPr id="9" name="Picture 78" descr="contents-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9726" y="1244106"/>
              <a:ext cx="5538898" cy="923925"/>
            </a:xfrm>
            <a:prstGeom prst="rect">
              <a:avLst/>
            </a:prstGeom>
          </p:spPr>
        </p:pic>
        <p:sp>
          <p:nvSpPr>
            <p:cNvPr id="10" name="Rectangle 2"/>
            <p:cNvSpPr txBox="1">
              <a:spLocks noChangeArrowheads="1"/>
            </p:cNvSpPr>
            <p:nvPr/>
          </p:nvSpPr>
          <p:spPr>
            <a:xfrm>
              <a:off x="2918603" y="1550284"/>
              <a:ext cx="2741464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457200" indent="-457200" eaLnBrk="0" fontAlgn="base" hangingPunct="0">
                <a:spcBef>
                  <a:spcPct val="0"/>
                </a:spcBef>
                <a:spcAft>
                  <a:spcPts val="1200"/>
                </a:spcAft>
                <a:defRPr/>
              </a:pPr>
              <a:r>
                <a:rPr kumimoji="1" lang="en-US" altLang="ko-KR" sz="2000" kern="0" spc="50" dirty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Obstacle Avoidance</a:t>
              </a:r>
              <a:endParaRPr kumimoji="1" lang="ko-KR" altLang="en-US" sz="2000" kern="0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11" name="그룹 32"/>
            <p:cNvGrpSpPr/>
            <p:nvPr/>
          </p:nvGrpSpPr>
          <p:grpSpPr>
            <a:xfrm>
              <a:off x="1814664" y="1332671"/>
              <a:ext cx="637953" cy="637953"/>
              <a:chOff x="308384" y="1467291"/>
              <a:chExt cx="637953" cy="637953"/>
            </a:xfrm>
          </p:grpSpPr>
          <p:pic>
            <p:nvPicPr>
              <p:cNvPr id="12" name="Picture 2" descr="D:\1. Project\2. 2010\14. POLAR 기획자료\템플릿\button\blue_butto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8384" y="1467291"/>
                <a:ext cx="637953" cy="637953"/>
              </a:xfrm>
              <a:prstGeom prst="rect">
                <a:avLst/>
              </a:prstGeom>
              <a:noFill/>
            </p:spPr>
          </p:pic>
          <p:sp>
            <p:nvSpPr>
              <p:cNvPr id="13" name="Rectangle 81"/>
              <p:cNvSpPr>
                <a:spLocks noChangeArrowheads="1"/>
              </p:cNvSpPr>
              <p:nvPr/>
            </p:nvSpPr>
            <p:spPr bwMode="auto">
              <a:xfrm>
                <a:off x="438818" y="1575243"/>
                <a:ext cx="360363" cy="43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kern="0" baseline="4000" dirty="0" smtClean="0">
                    <a:solidFill>
                      <a:sysClr val="window" lastClr="FFFFFF"/>
                    </a:solidFill>
                    <a:latin typeface="HY견고딕" pitchFamily="18" charset="-127"/>
                    <a:ea typeface="HY견고딕" pitchFamily="18" charset="-127"/>
                  </a:rPr>
                  <a:t>III</a:t>
                </a:r>
                <a:endParaRPr kumimoji="0" lang="en-US" altLang="ko-KR" sz="3200" kern="0" baseline="4000" dirty="0">
                  <a:solidFill>
                    <a:sysClr val="window" lastClr="FFFFFF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8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8086" y="3901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87008656" descr="EMB00001c3837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b="567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7900" y="2581338"/>
            <a:ext cx="725864" cy="6803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112" y="2062864"/>
            <a:ext cx="2102177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Object Detection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606673" y="986805"/>
            <a:ext cx="3434498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FFF00"/>
                </a:solidFill>
              </a:rPr>
              <a:t>Avoiding…</a:t>
            </a:r>
            <a:endParaRPr lang="ko-KR" altLang="en-US" sz="4800" dirty="0">
              <a:solidFill>
                <a:srgbClr val="FFFF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847345"/>
            <a:ext cx="5538898" cy="923925"/>
            <a:chOff x="1609726" y="1244106"/>
            <a:chExt cx="5538898" cy="923925"/>
          </a:xfrm>
        </p:grpSpPr>
        <p:pic>
          <p:nvPicPr>
            <p:cNvPr id="9" name="Picture 78" descr="contents-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9726" y="1244106"/>
              <a:ext cx="5538898" cy="923925"/>
            </a:xfrm>
            <a:prstGeom prst="rect">
              <a:avLst/>
            </a:prstGeom>
          </p:spPr>
        </p:pic>
        <p:sp>
          <p:nvSpPr>
            <p:cNvPr id="10" name="Rectangle 2"/>
            <p:cNvSpPr txBox="1">
              <a:spLocks noChangeArrowheads="1"/>
            </p:cNvSpPr>
            <p:nvPr/>
          </p:nvSpPr>
          <p:spPr>
            <a:xfrm>
              <a:off x="2918603" y="1550284"/>
              <a:ext cx="2741464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457200" indent="-457200" eaLnBrk="0" fontAlgn="base" hangingPunct="0">
                <a:spcBef>
                  <a:spcPct val="0"/>
                </a:spcBef>
                <a:spcAft>
                  <a:spcPts val="1200"/>
                </a:spcAft>
                <a:defRPr/>
              </a:pPr>
              <a:r>
                <a:rPr kumimoji="1" lang="en-US" altLang="ko-KR" sz="2000" kern="0" spc="50" dirty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Obstacle Avoidance</a:t>
              </a:r>
              <a:endParaRPr kumimoji="1" lang="ko-KR" altLang="en-US" sz="2000" kern="0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11" name="그룹 32"/>
            <p:cNvGrpSpPr/>
            <p:nvPr/>
          </p:nvGrpSpPr>
          <p:grpSpPr>
            <a:xfrm>
              <a:off x="1814664" y="1332671"/>
              <a:ext cx="637953" cy="637953"/>
              <a:chOff x="308384" y="1467291"/>
              <a:chExt cx="637953" cy="637953"/>
            </a:xfrm>
          </p:grpSpPr>
          <p:pic>
            <p:nvPicPr>
              <p:cNvPr id="12" name="Picture 2" descr="D:\1. Project\2. 2010\14. POLAR 기획자료\템플릿\button\blue_butto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8384" y="1467291"/>
                <a:ext cx="637953" cy="637953"/>
              </a:xfrm>
              <a:prstGeom prst="rect">
                <a:avLst/>
              </a:prstGeom>
              <a:noFill/>
            </p:spPr>
          </p:pic>
          <p:sp>
            <p:nvSpPr>
              <p:cNvPr id="13" name="Rectangle 81"/>
              <p:cNvSpPr>
                <a:spLocks noChangeArrowheads="1"/>
              </p:cNvSpPr>
              <p:nvPr/>
            </p:nvSpPr>
            <p:spPr bwMode="auto">
              <a:xfrm>
                <a:off x="438818" y="1575243"/>
                <a:ext cx="360363" cy="43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kern="0" baseline="4000" dirty="0" smtClean="0">
                    <a:solidFill>
                      <a:sysClr val="window" lastClr="FFFFFF"/>
                    </a:solidFill>
                    <a:latin typeface="HY견고딕" pitchFamily="18" charset="-127"/>
                    <a:ea typeface="HY견고딕" pitchFamily="18" charset="-127"/>
                  </a:rPr>
                  <a:t>III</a:t>
                </a:r>
                <a:endParaRPr kumimoji="0" lang="en-US" altLang="ko-KR" sz="3200" kern="0" baseline="4000" dirty="0">
                  <a:solidFill>
                    <a:sysClr val="window" lastClr="FFFFFF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8086" y="39014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87008736" descr="EMB00001c3837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8" b="5676"/>
          <a:stretch>
            <a:fillRect/>
          </a:stretch>
        </p:blipFill>
        <p:spPr bwMode="auto">
          <a:xfrm>
            <a:off x="-136887" y="0"/>
            <a:ext cx="1232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606673" y="986805"/>
            <a:ext cx="3434498" cy="44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FFF00"/>
                </a:solidFill>
              </a:rPr>
              <a:t>Success!</a:t>
            </a:r>
            <a:endParaRPr lang="ko-KR" altLang="en-US" sz="4800" dirty="0">
              <a:solidFill>
                <a:srgbClr val="FFFF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847345"/>
            <a:ext cx="5538898" cy="923925"/>
            <a:chOff x="1609726" y="1244106"/>
            <a:chExt cx="5538898" cy="923925"/>
          </a:xfrm>
        </p:grpSpPr>
        <p:pic>
          <p:nvPicPr>
            <p:cNvPr id="7" name="Picture 78" descr="contents-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09726" y="1244106"/>
              <a:ext cx="5538898" cy="923925"/>
            </a:xfrm>
            <a:prstGeom prst="rect">
              <a:avLst/>
            </a:prstGeom>
          </p:spPr>
        </p:pic>
        <p:sp>
          <p:nvSpPr>
            <p:cNvPr id="8" name="Rectangle 2"/>
            <p:cNvSpPr txBox="1">
              <a:spLocks noChangeArrowheads="1"/>
            </p:cNvSpPr>
            <p:nvPr/>
          </p:nvSpPr>
          <p:spPr>
            <a:xfrm>
              <a:off x="2918603" y="1550284"/>
              <a:ext cx="2741464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457200" indent="-457200" eaLnBrk="0" fontAlgn="base" hangingPunct="0">
                <a:spcBef>
                  <a:spcPct val="0"/>
                </a:spcBef>
                <a:spcAft>
                  <a:spcPts val="1200"/>
                </a:spcAft>
                <a:defRPr/>
              </a:pPr>
              <a:r>
                <a:rPr lang="en-US" altLang="ko-KR" sz="2000" kern="0" spc="50" dirty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Return to the </a:t>
              </a:r>
              <a:r>
                <a:rPr lang="en-US" altLang="ko-KR" sz="2000" kern="0" spc="50" dirty="0" smtClean="0">
                  <a:ln w="11430"/>
                  <a:solidFill>
                    <a:prstClr val="black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path</a:t>
              </a:r>
              <a:endParaRPr lang="ko-KR" altLang="en-US" sz="2000" kern="0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grpSp>
          <p:nvGrpSpPr>
            <p:cNvPr id="9" name="그룹 32"/>
            <p:cNvGrpSpPr/>
            <p:nvPr/>
          </p:nvGrpSpPr>
          <p:grpSpPr>
            <a:xfrm>
              <a:off x="1814664" y="1332671"/>
              <a:ext cx="637953" cy="637953"/>
              <a:chOff x="308384" y="1467291"/>
              <a:chExt cx="637953" cy="637953"/>
            </a:xfrm>
          </p:grpSpPr>
          <p:pic>
            <p:nvPicPr>
              <p:cNvPr id="10" name="Picture 2" descr="D:\1. Project\2. 2010\14. POLAR 기획자료\템플릿\button\blue_button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8384" y="1467291"/>
                <a:ext cx="637953" cy="637953"/>
              </a:xfrm>
              <a:prstGeom prst="rect">
                <a:avLst/>
              </a:prstGeom>
              <a:noFill/>
            </p:spPr>
          </p:pic>
          <p:sp>
            <p:nvSpPr>
              <p:cNvPr id="11" name="Rectangle 81"/>
              <p:cNvSpPr>
                <a:spLocks noChangeArrowheads="1"/>
              </p:cNvSpPr>
              <p:nvPr/>
            </p:nvSpPr>
            <p:spPr bwMode="auto">
              <a:xfrm>
                <a:off x="438818" y="1575243"/>
                <a:ext cx="360363" cy="43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3200" kern="0" baseline="4000" dirty="0" smtClean="0">
                    <a:solidFill>
                      <a:sysClr val="window" lastClr="FFFFFF"/>
                    </a:solidFill>
                    <a:latin typeface="HY견고딕" pitchFamily="18" charset="-127"/>
                    <a:ea typeface="HY견고딕" pitchFamily="18" charset="-127"/>
                  </a:rPr>
                  <a:t>IV</a:t>
                </a:r>
                <a:endParaRPr kumimoji="0" lang="en-US" altLang="ko-KR" sz="3200" kern="0" baseline="4000" dirty="0">
                  <a:solidFill>
                    <a:sysClr val="window" lastClr="FFFFFF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820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15611" y="786700"/>
            <a:ext cx="11360800" cy="18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YOLO</a:t>
            </a:r>
            <a:endParaRPr/>
          </a:p>
        </p:txBody>
      </p:sp>
      <p:pic>
        <p:nvPicPr>
          <p:cNvPr id="58" name="Shape 58" descr="Screenshot from 2016-10-08 15:50: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68" y="4100399"/>
            <a:ext cx="11424265" cy="24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771800" y="2788633"/>
            <a:ext cx="6648400" cy="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53994" algn="ctr"/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You Only Look Once: Unified, Real-Time Object Detection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53994" algn="ctr"/>
            <a:r>
              <a:rPr lang="en" sz="1600">
                <a:highlight>
                  <a:srgbClr val="FFFFFF"/>
                </a:highlight>
                <a:uFill>
                  <a:noFill/>
                </a:uFill>
                <a:hlinkClick r:id="rId4"/>
              </a:rPr>
              <a:t>Joseph Redmon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uFill>
                  <a:noFill/>
                </a:uFill>
                <a:hlinkClick r:id="rId5"/>
              </a:rPr>
              <a:t>Santosh Divvala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uFill>
                  <a:noFill/>
                </a:uFill>
                <a:hlinkClick r:id="rId6"/>
              </a:rPr>
              <a:t>Ross Girshick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uFill>
                  <a:noFill/>
                </a:uFill>
                <a:hlinkClick r:id="rId7"/>
              </a:rPr>
              <a:t>Ali Farhadi</a:t>
            </a:r>
            <a:endParaRPr sz="160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55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 idx="4294967295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/>
              <a:t>Big picture</a:t>
            </a:r>
            <a:endParaRPr/>
          </a:p>
          <a:p>
            <a:pPr algn="ctr">
              <a:spcBef>
                <a:spcPts val="0"/>
              </a:spcBef>
            </a:pPr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124867" y="5583700"/>
            <a:ext cx="1170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" name="Shape 67"/>
          <p:cNvSpPr txBox="1"/>
          <p:nvPr/>
        </p:nvSpPr>
        <p:spPr>
          <a:xfrm>
            <a:off x="10611567" y="5482033"/>
            <a:ext cx="1101600" cy="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Time</a:t>
            </a:r>
            <a:endParaRPr sz="2400"/>
          </a:p>
        </p:txBody>
      </p:sp>
      <p:sp>
        <p:nvSpPr>
          <p:cNvPr id="68" name="Shape 68"/>
          <p:cNvSpPr txBox="1"/>
          <p:nvPr/>
        </p:nvSpPr>
        <p:spPr>
          <a:xfrm>
            <a:off x="2296200" y="6117767"/>
            <a:ext cx="7599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Результаты на тестовой выборки Pascal VOC 2007. Обучение на trainval sets 2007+2012</a:t>
            </a:r>
            <a:endParaRPr sz="1333"/>
          </a:p>
        </p:txBody>
      </p:sp>
      <p:grpSp>
        <p:nvGrpSpPr>
          <p:cNvPr id="69" name="Shape 69"/>
          <p:cNvGrpSpPr/>
          <p:nvPr/>
        </p:nvGrpSpPr>
        <p:grpSpPr>
          <a:xfrm>
            <a:off x="4191613" y="1949439"/>
            <a:ext cx="2167600" cy="1012933"/>
            <a:chOff x="3434000" y="1476400"/>
            <a:chExt cx="1625700" cy="759700"/>
          </a:xfrm>
        </p:grpSpPr>
        <p:sp>
          <p:nvSpPr>
            <p:cNvPr id="70" name="Shape 70"/>
            <p:cNvSpPr txBox="1"/>
            <p:nvPr/>
          </p:nvSpPr>
          <p:spPr>
            <a:xfrm>
              <a:off x="3576288" y="1476400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/>
                <a:t>Fast R-CNN</a:t>
              </a:r>
              <a:endParaRPr sz="2000" dirty="0"/>
            </a:p>
          </p:txBody>
        </p:sp>
        <p:sp>
          <p:nvSpPr>
            <p:cNvPr id="71" name="Shape 71"/>
            <p:cNvSpPr txBox="1"/>
            <p:nvPr/>
          </p:nvSpPr>
          <p:spPr>
            <a:xfrm>
              <a:off x="3434000" y="1781000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 dirty="0">
                  <a:solidFill>
                    <a:schemeClr val="dk1"/>
                  </a:solidFill>
                </a:rPr>
                <a:t>FPS: 0.5</a:t>
              </a:r>
              <a:endParaRPr sz="1333" dirty="0">
                <a:solidFill>
                  <a:schemeClr val="dk1"/>
                </a:solidFill>
              </a:endParaRPr>
            </a:p>
            <a:p>
              <a:pPr algn="ctr"/>
              <a:r>
                <a:rPr lang="en" sz="1333" dirty="0">
                  <a:solidFill>
                    <a:schemeClr val="dk1"/>
                  </a:solidFill>
                </a:rPr>
                <a:t>mAP: 70</a:t>
              </a:r>
              <a:endParaRPr sz="1333" dirty="0"/>
            </a:p>
          </p:txBody>
        </p:sp>
      </p:grpSp>
      <p:grpSp>
        <p:nvGrpSpPr>
          <p:cNvPr id="72" name="Shape 72"/>
          <p:cNvGrpSpPr/>
          <p:nvPr/>
        </p:nvGrpSpPr>
        <p:grpSpPr>
          <a:xfrm>
            <a:off x="2257816" y="3516619"/>
            <a:ext cx="2167600" cy="987376"/>
            <a:chOff x="1948930" y="1476400"/>
            <a:chExt cx="1625700" cy="740532"/>
          </a:xfrm>
        </p:grpSpPr>
        <p:sp>
          <p:nvSpPr>
            <p:cNvPr id="73" name="Shape 73"/>
            <p:cNvSpPr txBox="1"/>
            <p:nvPr/>
          </p:nvSpPr>
          <p:spPr>
            <a:xfrm>
              <a:off x="2130200" y="1476400"/>
              <a:ext cx="13038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R-CNN</a:t>
              </a:r>
              <a:endParaRPr sz="2400"/>
            </a:p>
            <a:p>
              <a:pPr algn="ctr"/>
              <a:endParaRPr sz="2400"/>
            </a:p>
          </p:txBody>
        </p:sp>
        <p:sp>
          <p:nvSpPr>
            <p:cNvPr id="74" name="Shape 74"/>
            <p:cNvSpPr txBox="1"/>
            <p:nvPr/>
          </p:nvSpPr>
          <p:spPr>
            <a:xfrm>
              <a:off x="1948930" y="1761832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chemeClr val="dk1"/>
                  </a:solidFill>
                </a:rPr>
                <a:t>FPS: -</a:t>
              </a:r>
              <a:endParaRPr sz="1333">
                <a:solidFill>
                  <a:schemeClr val="dk1"/>
                </a:solidFill>
              </a:endParaRPr>
            </a:p>
            <a:p>
              <a:pPr algn="ctr"/>
              <a:r>
                <a:rPr lang="en" sz="1333">
                  <a:solidFill>
                    <a:schemeClr val="dk1"/>
                  </a:solidFill>
                </a:rPr>
                <a:t>mAP: 58.5</a:t>
              </a:r>
              <a:endParaRPr sz="1333"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6163704" y="1486824"/>
            <a:ext cx="2167600" cy="1004891"/>
            <a:chOff x="4927578" y="1473427"/>
            <a:chExt cx="1625700" cy="753668"/>
          </a:xfrm>
        </p:grpSpPr>
        <p:sp>
          <p:nvSpPr>
            <p:cNvPr id="76" name="Shape 76"/>
            <p:cNvSpPr txBox="1"/>
            <p:nvPr/>
          </p:nvSpPr>
          <p:spPr>
            <a:xfrm>
              <a:off x="5069750" y="1473427"/>
              <a:ext cx="1400400" cy="6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/>
                <a:t>Faster R-CNN</a:t>
              </a:r>
              <a:endParaRPr sz="2000" dirty="0"/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4927578" y="1771995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chemeClr val="dk1"/>
                  </a:solidFill>
                </a:rPr>
                <a:t>FPS: 7</a:t>
              </a:r>
              <a:endParaRPr sz="1333">
                <a:solidFill>
                  <a:schemeClr val="dk1"/>
                </a:solidFill>
              </a:endParaRPr>
            </a:p>
            <a:p>
              <a:pPr algn="ctr"/>
              <a:r>
                <a:rPr lang="en" sz="1333">
                  <a:solidFill>
                    <a:schemeClr val="dk1"/>
                  </a:solidFill>
                </a:rPr>
                <a:t>mAP: 73.2</a:t>
              </a:r>
              <a:endParaRPr sz="1333"/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128687" y="4380567"/>
            <a:ext cx="2167600" cy="1034069"/>
            <a:chOff x="96515" y="2142425"/>
            <a:chExt cx="1625700" cy="775552"/>
          </a:xfrm>
        </p:grpSpPr>
        <p:sp>
          <p:nvSpPr>
            <p:cNvPr id="79" name="Shape 79"/>
            <p:cNvSpPr txBox="1"/>
            <p:nvPr/>
          </p:nvSpPr>
          <p:spPr>
            <a:xfrm>
              <a:off x="213350" y="2142425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DPM</a:t>
              </a:r>
              <a:endParaRPr sz="2400"/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96515" y="2462877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chemeClr val="dk1"/>
                  </a:solidFill>
                </a:rPr>
                <a:t>FPS: 0.5</a:t>
              </a:r>
              <a:endParaRPr sz="1333">
                <a:solidFill>
                  <a:schemeClr val="dk1"/>
                </a:solidFill>
              </a:endParaRPr>
            </a:p>
            <a:p>
              <a:pPr algn="ctr"/>
              <a:r>
                <a:rPr lang="en" sz="1333">
                  <a:solidFill>
                    <a:schemeClr val="dk1"/>
                  </a:solidFill>
                </a:rPr>
                <a:t>mAP: 34.3</a:t>
              </a:r>
              <a:endParaRPr sz="1333"/>
            </a:p>
          </p:txBody>
        </p:sp>
      </p:grpSp>
      <p:grpSp>
        <p:nvGrpSpPr>
          <p:cNvPr id="81" name="Shape 81"/>
          <p:cNvGrpSpPr/>
          <p:nvPr/>
        </p:nvGrpSpPr>
        <p:grpSpPr>
          <a:xfrm>
            <a:off x="6098109" y="2671434"/>
            <a:ext cx="2167600" cy="1032023"/>
            <a:chOff x="3503407" y="2331375"/>
            <a:chExt cx="1625700" cy="774017"/>
          </a:xfrm>
        </p:grpSpPr>
        <p:sp>
          <p:nvSpPr>
            <p:cNvPr id="82" name="Shape 82"/>
            <p:cNvSpPr txBox="1"/>
            <p:nvPr/>
          </p:nvSpPr>
          <p:spPr>
            <a:xfrm>
              <a:off x="3671125" y="2331375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YOLO</a:t>
              </a:r>
              <a:endParaRPr sz="2400"/>
            </a:p>
          </p:txBody>
        </p:sp>
        <p:sp>
          <p:nvSpPr>
            <p:cNvPr id="83" name="Shape 83"/>
            <p:cNvSpPr txBox="1"/>
            <p:nvPr/>
          </p:nvSpPr>
          <p:spPr>
            <a:xfrm>
              <a:off x="3503407" y="2650292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chemeClr val="dk1"/>
                  </a:solidFill>
                </a:rPr>
                <a:t>FPS: 45</a:t>
              </a:r>
              <a:endParaRPr sz="1333">
                <a:solidFill>
                  <a:schemeClr val="dk1"/>
                </a:solidFill>
              </a:endParaRPr>
            </a:p>
            <a:p>
              <a:pPr algn="ctr"/>
              <a:r>
                <a:rPr lang="en" sz="1333">
                  <a:solidFill>
                    <a:schemeClr val="dk1"/>
                  </a:solidFill>
                </a:rPr>
                <a:t>mAP: 63.4</a:t>
              </a:r>
              <a:endParaRPr sz="1333"/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8093984" y="1726595"/>
            <a:ext cx="2167600" cy="1051887"/>
            <a:chOff x="5918088" y="2236100"/>
            <a:chExt cx="1625700" cy="788915"/>
          </a:xfrm>
        </p:grpSpPr>
        <p:sp>
          <p:nvSpPr>
            <p:cNvPr id="85" name="Shape 85"/>
            <p:cNvSpPr txBox="1"/>
            <p:nvPr/>
          </p:nvSpPr>
          <p:spPr>
            <a:xfrm>
              <a:off x="6012975" y="2236100"/>
              <a:ext cx="1303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SSD</a:t>
              </a:r>
              <a:endParaRPr sz="2400"/>
            </a:p>
          </p:txBody>
        </p:sp>
        <p:sp>
          <p:nvSpPr>
            <p:cNvPr id="86" name="Shape 86"/>
            <p:cNvSpPr txBox="1"/>
            <p:nvPr/>
          </p:nvSpPr>
          <p:spPr>
            <a:xfrm>
              <a:off x="5918088" y="2569915"/>
              <a:ext cx="16257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333">
                  <a:solidFill>
                    <a:schemeClr val="dk1"/>
                  </a:solidFill>
                </a:rPr>
                <a:t>FPS: 58</a:t>
              </a:r>
              <a:endParaRPr sz="1333">
                <a:solidFill>
                  <a:schemeClr val="dk1"/>
                </a:solidFill>
              </a:endParaRPr>
            </a:p>
            <a:p>
              <a:pPr algn="ctr"/>
              <a:r>
                <a:rPr lang="en" sz="1333">
                  <a:solidFill>
                    <a:schemeClr val="dk1"/>
                  </a:solidFill>
                </a:rPr>
                <a:t>mAP: 72.1</a:t>
              </a:r>
              <a:endParaRPr sz="1333"/>
            </a:p>
          </p:txBody>
        </p:sp>
      </p:grpSp>
      <p:cxnSp>
        <p:nvCxnSpPr>
          <p:cNvPr id="87" name="Shape 87"/>
          <p:cNvCxnSpPr/>
          <p:nvPr/>
        </p:nvCxnSpPr>
        <p:spPr>
          <a:xfrm>
            <a:off x="3218167" y="5472100"/>
            <a:ext cx="0" cy="2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Shape 88"/>
          <p:cNvCxnSpPr/>
          <p:nvPr/>
        </p:nvCxnSpPr>
        <p:spPr>
          <a:xfrm>
            <a:off x="5223833" y="5472100"/>
            <a:ext cx="0" cy="2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>
            <a:off x="7229500" y="5472100"/>
            <a:ext cx="0" cy="2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1212500" y="5472100"/>
            <a:ext cx="0" cy="2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9235167" y="5472100"/>
            <a:ext cx="0" cy="23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/>
          <p:nvPr/>
        </p:nvSpPr>
        <p:spPr>
          <a:xfrm>
            <a:off x="8301567" y="5637208"/>
            <a:ext cx="18672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Dec 2015</a:t>
            </a:r>
            <a:endParaRPr sz="1333"/>
          </a:p>
        </p:txBody>
      </p:sp>
      <p:sp>
        <p:nvSpPr>
          <p:cNvPr id="93" name="Shape 93"/>
          <p:cNvSpPr txBox="1"/>
          <p:nvPr/>
        </p:nvSpPr>
        <p:spPr>
          <a:xfrm>
            <a:off x="6318808" y="5637208"/>
            <a:ext cx="18672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June 2015</a:t>
            </a:r>
            <a:endParaRPr sz="1333"/>
          </a:p>
        </p:txBody>
      </p:sp>
      <p:sp>
        <p:nvSpPr>
          <p:cNvPr id="94" name="Shape 94"/>
          <p:cNvSpPr txBox="1"/>
          <p:nvPr/>
        </p:nvSpPr>
        <p:spPr>
          <a:xfrm>
            <a:off x="4296008" y="5646127"/>
            <a:ext cx="18672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Apr 2015</a:t>
            </a:r>
            <a:endParaRPr sz="1333"/>
          </a:p>
        </p:txBody>
      </p:sp>
      <p:sp>
        <p:nvSpPr>
          <p:cNvPr id="95" name="Shape 95"/>
          <p:cNvSpPr txBox="1"/>
          <p:nvPr/>
        </p:nvSpPr>
        <p:spPr>
          <a:xfrm>
            <a:off x="2302403" y="5637208"/>
            <a:ext cx="18672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Nov 2013</a:t>
            </a:r>
            <a:endParaRPr sz="1333"/>
          </a:p>
        </p:txBody>
      </p:sp>
      <p:sp>
        <p:nvSpPr>
          <p:cNvPr id="96" name="Shape 96"/>
          <p:cNvSpPr txBox="1"/>
          <p:nvPr/>
        </p:nvSpPr>
        <p:spPr>
          <a:xfrm>
            <a:off x="222040" y="593367"/>
            <a:ext cx="1101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mAP</a:t>
            </a:r>
            <a:endParaRPr sz="2400"/>
          </a:p>
        </p:txBody>
      </p:sp>
      <p:cxnSp>
        <p:nvCxnSpPr>
          <p:cNvPr id="97" name="Shape 97"/>
          <p:cNvCxnSpPr/>
          <p:nvPr/>
        </p:nvCxnSpPr>
        <p:spPr>
          <a:xfrm rot="10800000">
            <a:off x="142681" y="838431"/>
            <a:ext cx="0" cy="475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502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 flipH="1">
            <a:off x="540900" y="188333"/>
            <a:ext cx="560000" cy="18576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Shape 345"/>
          <p:cNvSpPr/>
          <p:nvPr/>
        </p:nvSpPr>
        <p:spPr>
          <a:xfrm rot="-5400000">
            <a:off x="1416819" y="916467"/>
            <a:ext cx="927533" cy="818067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Shape 346"/>
          <p:cNvSpPr txBox="1"/>
          <p:nvPr/>
        </p:nvSpPr>
        <p:spPr>
          <a:xfrm>
            <a:off x="1471585" y="995729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GoogLeNet modification</a:t>
            </a:r>
            <a:endParaRPr sz="800"/>
          </a:p>
          <a:p>
            <a:r>
              <a:rPr lang="en" sz="800"/>
              <a:t>(20 layers)</a:t>
            </a:r>
            <a:endParaRPr sz="800"/>
          </a:p>
        </p:txBody>
      </p:sp>
      <p:cxnSp>
        <p:nvCxnSpPr>
          <p:cNvPr id="347" name="Shape 347"/>
          <p:cNvCxnSpPr/>
          <p:nvPr/>
        </p:nvCxnSpPr>
        <p:spPr>
          <a:xfrm rot="10800000" flipH="1">
            <a:off x="1100900" y="1321111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Shape 348"/>
          <p:cNvSpPr txBox="1"/>
          <p:nvPr/>
        </p:nvSpPr>
        <p:spPr>
          <a:xfrm>
            <a:off x="469033" y="2096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448x448x3</a:t>
            </a:r>
            <a:endParaRPr sz="800"/>
          </a:p>
        </p:txBody>
      </p:sp>
      <p:sp>
        <p:nvSpPr>
          <p:cNvPr id="349" name="Shape 349"/>
          <p:cNvSpPr/>
          <p:nvPr/>
        </p:nvSpPr>
        <p:spPr>
          <a:xfrm flipH="1">
            <a:off x="2419701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0" name="Shape 350"/>
          <p:cNvSpPr txBox="1"/>
          <p:nvPr/>
        </p:nvSpPr>
        <p:spPr>
          <a:xfrm>
            <a:off x="2443700" y="1631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351" name="Shape 351"/>
          <p:cNvCxnSpPr/>
          <p:nvPr/>
        </p:nvCxnSpPr>
        <p:spPr>
          <a:xfrm rot="10800000" flipH="1">
            <a:off x="3415752" y="1339497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Shape 352"/>
          <p:cNvSpPr txBox="1"/>
          <p:nvPr/>
        </p:nvSpPr>
        <p:spPr>
          <a:xfrm>
            <a:off x="3910100" y="163168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sp>
        <p:nvSpPr>
          <p:cNvPr id="353" name="Shape 353"/>
          <p:cNvSpPr txBox="1"/>
          <p:nvPr/>
        </p:nvSpPr>
        <p:spPr>
          <a:xfrm>
            <a:off x="3319676" y="101979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cxnSp>
        <p:nvCxnSpPr>
          <p:cNvPr id="354" name="Shape 354"/>
          <p:cNvCxnSpPr/>
          <p:nvPr/>
        </p:nvCxnSpPr>
        <p:spPr>
          <a:xfrm rot="10800000" flipH="1">
            <a:off x="4785796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Shape 355"/>
          <p:cNvSpPr txBox="1"/>
          <p:nvPr/>
        </p:nvSpPr>
        <p:spPr>
          <a:xfrm>
            <a:off x="5271243" y="16316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356" name="Shape 356"/>
          <p:cNvCxnSpPr/>
          <p:nvPr/>
        </p:nvCxnSpPr>
        <p:spPr>
          <a:xfrm rot="10800000" flipH="1">
            <a:off x="6136563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7" name="Shape 357"/>
          <p:cNvSpPr txBox="1"/>
          <p:nvPr/>
        </p:nvSpPr>
        <p:spPr>
          <a:xfrm>
            <a:off x="6632360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358" name="Shape 358"/>
          <p:cNvCxnSpPr/>
          <p:nvPr/>
        </p:nvCxnSpPr>
        <p:spPr>
          <a:xfrm rot="10800000" flipH="1">
            <a:off x="7410629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9" name="Shape 359"/>
          <p:cNvSpPr txBox="1"/>
          <p:nvPr/>
        </p:nvSpPr>
        <p:spPr>
          <a:xfrm>
            <a:off x="7839893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360" name="Shape 360"/>
          <p:cNvCxnSpPr/>
          <p:nvPr/>
        </p:nvCxnSpPr>
        <p:spPr>
          <a:xfrm rot="10800000" flipH="1">
            <a:off x="8696999" y="1339505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Shape 361"/>
          <p:cNvSpPr txBox="1"/>
          <p:nvPr/>
        </p:nvSpPr>
        <p:spPr>
          <a:xfrm>
            <a:off x="8595000" y="101980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FC,R</a:t>
            </a:r>
            <a:endParaRPr sz="800"/>
          </a:p>
        </p:txBody>
      </p:sp>
      <p:sp>
        <p:nvSpPr>
          <p:cNvPr id="362" name="Shape 362"/>
          <p:cNvSpPr/>
          <p:nvPr/>
        </p:nvSpPr>
        <p:spPr>
          <a:xfrm>
            <a:off x="9070851" y="784500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Shape 363"/>
          <p:cNvSpPr txBox="1"/>
          <p:nvPr/>
        </p:nvSpPr>
        <p:spPr>
          <a:xfrm>
            <a:off x="8824859" y="1903308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4096x1</a:t>
            </a:r>
            <a:endParaRPr sz="800"/>
          </a:p>
        </p:txBody>
      </p:sp>
      <p:cxnSp>
        <p:nvCxnSpPr>
          <p:cNvPr id="364" name="Shape 364"/>
          <p:cNvCxnSpPr/>
          <p:nvPr/>
        </p:nvCxnSpPr>
        <p:spPr>
          <a:xfrm rot="10800000" flipH="1">
            <a:off x="9254729" y="1339513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208608" y="1019804"/>
            <a:ext cx="40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</a:t>
            </a:r>
            <a:endParaRPr sz="800"/>
          </a:p>
        </p:txBody>
      </p:sp>
      <p:sp>
        <p:nvSpPr>
          <p:cNvPr id="366" name="Shape 366"/>
          <p:cNvSpPr/>
          <p:nvPr/>
        </p:nvSpPr>
        <p:spPr>
          <a:xfrm>
            <a:off x="9668753" y="784511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7" name="Shape 367"/>
          <p:cNvSpPr txBox="1"/>
          <p:nvPr/>
        </p:nvSpPr>
        <p:spPr>
          <a:xfrm>
            <a:off x="9443711" y="1903285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1470x1</a:t>
            </a:r>
            <a:endParaRPr sz="800"/>
          </a:p>
        </p:txBody>
      </p:sp>
      <p:cxnSp>
        <p:nvCxnSpPr>
          <p:cNvPr id="368" name="Shape 368"/>
          <p:cNvCxnSpPr/>
          <p:nvPr/>
        </p:nvCxnSpPr>
        <p:spPr>
          <a:xfrm rot="10800000" flipH="1">
            <a:off x="9866796" y="1339496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Shape 369"/>
          <p:cNvSpPr txBox="1"/>
          <p:nvPr/>
        </p:nvSpPr>
        <p:spPr>
          <a:xfrm>
            <a:off x="9668735" y="1019800"/>
            <a:ext cx="6616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Reshape</a:t>
            </a:r>
            <a:endParaRPr sz="800"/>
          </a:p>
        </p:txBody>
      </p:sp>
      <p:sp>
        <p:nvSpPr>
          <p:cNvPr id="370" name="Shape 370"/>
          <p:cNvSpPr txBox="1"/>
          <p:nvPr/>
        </p:nvSpPr>
        <p:spPr>
          <a:xfrm>
            <a:off x="10266667" y="146529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7x7x30</a:t>
            </a:r>
            <a:endParaRPr sz="800"/>
          </a:p>
        </p:txBody>
      </p:sp>
      <p:sp>
        <p:nvSpPr>
          <p:cNvPr id="371" name="Shape 371"/>
          <p:cNvSpPr/>
          <p:nvPr/>
        </p:nvSpPr>
        <p:spPr>
          <a:xfrm flipH="1">
            <a:off x="10297659" y="1222500"/>
            <a:ext cx="405200" cy="2428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Shape 372"/>
          <p:cNvSpPr/>
          <p:nvPr/>
        </p:nvSpPr>
        <p:spPr>
          <a:xfrm flipH="1">
            <a:off x="6513997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Shape 373"/>
          <p:cNvSpPr/>
          <p:nvPr/>
        </p:nvSpPr>
        <p:spPr>
          <a:xfrm flipH="1">
            <a:off x="38171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Shape 374"/>
          <p:cNvSpPr/>
          <p:nvPr/>
        </p:nvSpPr>
        <p:spPr>
          <a:xfrm flipH="1">
            <a:off x="51775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Shape 375"/>
          <p:cNvSpPr/>
          <p:nvPr/>
        </p:nvSpPr>
        <p:spPr>
          <a:xfrm flipH="1">
            <a:off x="7794231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Shape 376"/>
          <p:cNvSpPr txBox="1"/>
          <p:nvPr/>
        </p:nvSpPr>
        <p:spPr>
          <a:xfrm>
            <a:off x="4728107" y="1019804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377" name="Shape 377"/>
          <p:cNvSpPr txBox="1"/>
          <p:nvPr/>
        </p:nvSpPr>
        <p:spPr>
          <a:xfrm>
            <a:off x="6029580" y="101981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378" name="Shape 378"/>
          <p:cNvSpPr txBox="1"/>
          <p:nvPr/>
        </p:nvSpPr>
        <p:spPr>
          <a:xfrm>
            <a:off x="7323249" y="101981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pic>
        <p:nvPicPr>
          <p:cNvPr id="379" name="Shape 379" descr="model_2.png"/>
          <p:cNvPicPr preferRelativeResize="0"/>
          <p:nvPr/>
        </p:nvPicPr>
        <p:blipFill rotWithShape="1">
          <a:blip r:embed="rId3">
            <a:alphaModFix/>
          </a:blip>
          <a:srcRect l="72721" t="27297" b="26394"/>
          <a:stretch/>
        </p:blipFill>
        <p:spPr>
          <a:xfrm>
            <a:off x="4145934" y="3115900"/>
            <a:ext cx="3144500" cy="3175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Shape 380"/>
          <p:cNvCxnSpPr>
            <a:stCxn id="371" idx="2"/>
            <a:endCxn id="379" idx="3"/>
          </p:cNvCxnSpPr>
          <p:nvPr/>
        </p:nvCxnSpPr>
        <p:spPr>
          <a:xfrm flipH="1">
            <a:off x="7290459" y="1380483"/>
            <a:ext cx="3412400" cy="3323200"/>
          </a:xfrm>
          <a:prstGeom prst="bentConnector3">
            <a:avLst>
              <a:gd name="adj1" fmla="val -93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Shape 381"/>
          <p:cNvSpPr txBox="1"/>
          <p:nvPr/>
        </p:nvSpPr>
        <p:spPr>
          <a:xfrm>
            <a:off x="8595000" y="4374067"/>
            <a:ext cx="1998238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/>
              <a:t>Detection Procedure</a:t>
            </a:r>
            <a:endParaRPr sz="1333" dirty="0"/>
          </a:p>
        </p:txBody>
      </p:sp>
      <p:sp>
        <p:nvSpPr>
          <p:cNvPr id="382" name="Shape 382"/>
          <p:cNvSpPr txBox="1"/>
          <p:nvPr/>
        </p:nvSpPr>
        <p:spPr>
          <a:xfrm>
            <a:off x="421093" y="778996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FF0000"/>
                </a:solidFill>
              </a:rPr>
              <a:t>Input</a:t>
            </a:r>
            <a:endParaRPr sz="1333">
              <a:solidFill>
                <a:srgbClr val="FF0000"/>
              </a:solidFill>
            </a:endParaRPr>
          </a:p>
          <a:p>
            <a:r>
              <a:rPr lang="en" sz="1333">
                <a:solidFill>
                  <a:srgbClr val="FF0000"/>
                </a:solidFill>
              </a:rPr>
              <a:t>image</a:t>
            </a:r>
            <a:endParaRPr sz="1333">
              <a:solidFill>
                <a:srgbClr val="FF0000"/>
              </a:solidFill>
            </a:endParaRPr>
          </a:p>
        </p:txBody>
      </p:sp>
      <p:pic>
        <p:nvPicPr>
          <p:cNvPr id="383" name="Shape 383" descr="dog.jpg"/>
          <p:cNvPicPr preferRelativeResize="0"/>
          <p:nvPr/>
        </p:nvPicPr>
        <p:blipFill rotWithShape="1">
          <a:blip r:embed="rId4">
            <a:alphaModFix/>
          </a:blip>
          <a:srcRect r="7715"/>
          <a:stretch/>
        </p:blipFill>
        <p:spPr>
          <a:xfrm>
            <a:off x="81767" y="2390267"/>
            <a:ext cx="1592532" cy="1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5305687" y="0"/>
            <a:ext cx="1684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Inference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6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0" y="4712008"/>
            <a:ext cx="8128000" cy="2145991"/>
          </a:xfrm>
          <a:custGeom>
            <a:avLst/>
            <a:gdLst>
              <a:gd name="connsiteX0" fmla="*/ 0 w 8128000"/>
              <a:gd name="connsiteY0" fmla="*/ 0 h 2145991"/>
              <a:gd name="connsiteX1" fmla="*/ 8128000 w 8128000"/>
              <a:gd name="connsiteY1" fmla="*/ 857308 h 2145991"/>
              <a:gd name="connsiteX2" fmla="*/ 8128000 w 8128000"/>
              <a:gd name="connsiteY2" fmla="*/ 2145991 h 2145991"/>
              <a:gd name="connsiteX3" fmla="*/ 0 w 8128000"/>
              <a:gd name="connsiteY3" fmla="*/ 2145991 h 2145991"/>
              <a:gd name="connsiteX4" fmla="*/ 0 w 8128000"/>
              <a:gd name="connsiteY4" fmla="*/ 0 h 214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2145991">
                <a:moveTo>
                  <a:pt x="0" y="0"/>
                </a:moveTo>
                <a:lnTo>
                  <a:pt x="8128000" y="857308"/>
                </a:lnTo>
                <a:lnTo>
                  <a:pt x="8128000" y="2145991"/>
                </a:lnTo>
                <a:lnTo>
                  <a:pt x="0" y="2145991"/>
                </a:lnTo>
                <a:lnTo>
                  <a:pt x="0" y="0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7277" y="503576"/>
            <a:ext cx="824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INDEX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02192"/>
              </p:ext>
            </p:extLst>
          </p:nvPr>
        </p:nvGraphicFramePr>
        <p:xfrm>
          <a:off x="413717" y="1500140"/>
          <a:ext cx="7281516" cy="418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0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Intro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Adobe 고딕 Std B" panose="020B0800000000000000"/>
                          <a:cs typeface="Aharoni" panose="02010803020104030203" pitchFamily="2" charset="-79"/>
                        </a:rPr>
                        <a:t>자율 운항 선박 소개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Adobe 고딕 Std B" panose="020B0800000000000000"/>
                          <a:cs typeface="Aharoni" panose="02010803020104030203" pitchFamily="2" charset="-79"/>
                        </a:rPr>
                        <a:t>자율 운항 선박 설계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Implementation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Adobe 고딕 Std B" panose="020B0800000000000000"/>
                          <a:cs typeface="Aharoni" panose="02010803020104030203" pitchFamily="2" charset="-79"/>
                        </a:rPr>
                        <a:t>자율 운항 선박 구현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Adobe 고딕 Std B" panose="020B0800000000000000"/>
                          <a:cs typeface="Aharoni" panose="02010803020104030203" pitchFamily="2" charset="-79"/>
                        </a:rPr>
                        <a:t>도전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haroni" panose="02010803020104030203" pitchFamily="2" charset="-79"/>
                        </a:rPr>
                        <a:t>Expected effect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Adobe 고딕 Std B" panose="020B0800000000000000"/>
                          <a:cs typeface="Aharoni" panose="02010803020104030203" pitchFamily="2" charset="-79"/>
                        </a:rPr>
                        <a:t>기대효과</a:t>
                      </a:r>
                      <a:endParaRPr kumimoji="0" lang="en-US" altLang="ko-KR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Adobe 고딕 Std B" panose="020B0800000000000000"/>
                        <a:cs typeface="Aharoni" panose="02010803020104030203" pitchFamily="2" charset="-79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3" name="직선 연결선 92"/>
          <p:cNvCxnSpPr/>
          <p:nvPr/>
        </p:nvCxnSpPr>
        <p:spPr>
          <a:xfrm>
            <a:off x="8109129" y="0"/>
            <a:ext cx="0" cy="6858000"/>
          </a:xfrm>
          <a:prstGeom prst="line">
            <a:avLst/>
          </a:prstGeom>
          <a:ln>
            <a:solidFill>
              <a:srgbClr val="36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3333567" y="643267"/>
            <a:ext cx="6580000" cy="158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Shape 391"/>
          <p:cNvSpPr/>
          <p:nvPr/>
        </p:nvSpPr>
        <p:spPr>
          <a:xfrm flipH="1">
            <a:off x="540900" y="188333"/>
            <a:ext cx="560000" cy="18576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2" name="Shape 392"/>
          <p:cNvSpPr/>
          <p:nvPr/>
        </p:nvSpPr>
        <p:spPr>
          <a:xfrm rot="-5400000">
            <a:off x="1416819" y="916467"/>
            <a:ext cx="927533" cy="818067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" name="Shape 393"/>
          <p:cNvSpPr txBox="1"/>
          <p:nvPr/>
        </p:nvSpPr>
        <p:spPr>
          <a:xfrm>
            <a:off x="1471585" y="995729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GoogLeNet modification</a:t>
            </a:r>
            <a:endParaRPr sz="800"/>
          </a:p>
          <a:p>
            <a:r>
              <a:rPr lang="en" sz="800"/>
              <a:t>(20 layers)</a:t>
            </a:r>
            <a:endParaRPr sz="800"/>
          </a:p>
        </p:txBody>
      </p:sp>
      <p:cxnSp>
        <p:nvCxnSpPr>
          <p:cNvPr id="394" name="Shape 394"/>
          <p:cNvCxnSpPr/>
          <p:nvPr/>
        </p:nvCxnSpPr>
        <p:spPr>
          <a:xfrm rot="10800000" flipH="1">
            <a:off x="1100900" y="1321111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Shape 395"/>
          <p:cNvSpPr txBox="1"/>
          <p:nvPr/>
        </p:nvSpPr>
        <p:spPr>
          <a:xfrm>
            <a:off x="469033" y="2096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448x448x3</a:t>
            </a:r>
            <a:endParaRPr sz="800"/>
          </a:p>
        </p:txBody>
      </p:sp>
      <p:sp>
        <p:nvSpPr>
          <p:cNvPr id="396" name="Shape 396"/>
          <p:cNvSpPr/>
          <p:nvPr/>
        </p:nvSpPr>
        <p:spPr>
          <a:xfrm flipH="1">
            <a:off x="2419701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Shape 397"/>
          <p:cNvSpPr txBox="1"/>
          <p:nvPr/>
        </p:nvSpPr>
        <p:spPr>
          <a:xfrm>
            <a:off x="2443700" y="1631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398" name="Shape 398"/>
          <p:cNvCxnSpPr/>
          <p:nvPr/>
        </p:nvCxnSpPr>
        <p:spPr>
          <a:xfrm rot="10800000" flipH="1">
            <a:off x="3415752" y="1339497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Shape 399"/>
          <p:cNvSpPr txBox="1"/>
          <p:nvPr/>
        </p:nvSpPr>
        <p:spPr>
          <a:xfrm>
            <a:off x="3910100" y="163168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sp>
        <p:nvSpPr>
          <p:cNvPr id="400" name="Shape 400"/>
          <p:cNvSpPr txBox="1"/>
          <p:nvPr/>
        </p:nvSpPr>
        <p:spPr>
          <a:xfrm>
            <a:off x="3319676" y="101979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4785796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2" name="Shape 402"/>
          <p:cNvSpPr txBox="1"/>
          <p:nvPr/>
        </p:nvSpPr>
        <p:spPr>
          <a:xfrm>
            <a:off x="5271243" y="16316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403" name="Shape 403"/>
          <p:cNvCxnSpPr/>
          <p:nvPr/>
        </p:nvCxnSpPr>
        <p:spPr>
          <a:xfrm rot="10800000" flipH="1">
            <a:off x="6136563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4" name="Shape 404"/>
          <p:cNvSpPr txBox="1"/>
          <p:nvPr/>
        </p:nvSpPr>
        <p:spPr>
          <a:xfrm>
            <a:off x="6632360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405" name="Shape 405"/>
          <p:cNvCxnSpPr/>
          <p:nvPr/>
        </p:nvCxnSpPr>
        <p:spPr>
          <a:xfrm rot="10800000" flipH="1">
            <a:off x="7410629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Shape 406"/>
          <p:cNvSpPr txBox="1"/>
          <p:nvPr/>
        </p:nvSpPr>
        <p:spPr>
          <a:xfrm>
            <a:off x="7839893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407" name="Shape 407"/>
          <p:cNvCxnSpPr/>
          <p:nvPr/>
        </p:nvCxnSpPr>
        <p:spPr>
          <a:xfrm rot="10800000" flipH="1">
            <a:off x="8696999" y="1339505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8595000" y="101980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FC,R</a:t>
            </a:r>
            <a:endParaRPr sz="800"/>
          </a:p>
        </p:txBody>
      </p:sp>
      <p:sp>
        <p:nvSpPr>
          <p:cNvPr id="409" name="Shape 409"/>
          <p:cNvSpPr/>
          <p:nvPr/>
        </p:nvSpPr>
        <p:spPr>
          <a:xfrm>
            <a:off x="9070851" y="784500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Shape 410"/>
          <p:cNvSpPr txBox="1"/>
          <p:nvPr/>
        </p:nvSpPr>
        <p:spPr>
          <a:xfrm>
            <a:off x="8824859" y="1903308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4096x1</a:t>
            </a:r>
            <a:endParaRPr sz="800"/>
          </a:p>
        </p:txBody>
      </p:sp>
      <p:cxnSp>
        <p:nvCxnSpPr>
          <p:cNvPr id="411" name="Shape 411"/>
          <p:cNvCxnSpPr/>
          <p:nvPr/>
        </p:nvCxnSpPr>
        <p:spPr>
          <a:xfrm rot="10800000" flipH="1">
            <a:off x="9254729" y="1339513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Shape 412"/>
          <p:cNvSpPr txBox="1"/>
          <p:nvPr/>
        </p:nvSpPr>
        <p:spPr>
          <a:xfrm>
            <a:off x="9208608" y="1019804"/>
            <a:ext cx="40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</a:t>
            </a:r>
            <a:endParaRPr sz="800"/>
          </a:p>
        </p:txBody>
      </p:sp>
      <p:sp>
        <p:nvSpPr>
          <p:cNvPr id="413" name="Shape 413"/>
          <p:cNvSpPr/>
          <p:nvPr/>
        </p:nvSpPr>
        <p:spPr>
          <a:xfrm>
            <a:off x="9668753" y="784511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4" name="Shape 414"/>
          <p:cNvSpPr txBox="1"/>
          <p:nvPr/>
        </p:nvSpPr>
        <p:spPr>
          <a:xfrm>
            <a:off x="9443711" y="1903285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1470x1</a:t>
            </a:r>
            <a:endParaRPr sz="800"/>
          </a:p>
        </p:txBody>
      </p:sp>
      <p:cxnSp>
        <p:nvCxnSpPr>
          <p:cNvPr id="415" name="Shape 415"/>
          <p:cNvCxnSpPr/>
          <p:nvPr/>
        </p:nvCxnSpPr>
        <p:spPr>
          <a:xfrm rot="10800000" flipH="1">
            <a:off x="9866796" y="1339496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Shape 416"/>
          <p:cNvSpPr txBox="1"/>
          <p:nvPr/>
        </p:nvSpPr>
        <p:spPr>
          <a:xfrm>
            <a:off x="9668735" y="1019800"/>
            <a:ext cx="6616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Reshape</a:t>
            </a:r>
            <a:endParaRPr sz="800"/>
          </a:p>
        </p:txBody>
      </p:sp>
      <p:sp>
        <p:nvSpPr>
          <p:cNvPr id="417" name="Shape 417"/>
          <p:cNvSpPr txBox="1"/>
          <p:nvPr/>
        </p:nvSpPr>
        <p:spPr>
          <a:xfrm>
            <a:off x="10266667" y="146529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7x7x30</a:t>
            </a:r>
            <a:endParaRPr sz="800"/>
          </a:p>
        </p:txBody>
      </p:sp>
      <p:sp>
        <p:nvSpPr>
          <p:cNvPr id="418" name="Shape 418"/>
          <p:cNvSpPr/>
          <p:nvPr/>
        </p:nvSpPr>
        <p:spPr>
          <a:xfrm flipH="1">
            <a:off x="10297659" y="1222500"/>
            <a:ext cx="405200" cy="2428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" name="Shape 419"/>
          <p:cNvSpPr/>
          <p:nvPr/>
        </p:nvSpPr>
        <p:spPr>
          <a:xfrm flipH="1">
            <a:off x="6513997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0" name="Shape 420"/>
          <p:cNvSpPr/>
          <p:nvPr/>
        </p:nvSpPr>
        <p:spPr>
          <a:xfrm flipH="1">
            <a:off x="38171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1" name="Shape 421"/>
          <p:cNvSpPr/>
          <p:nvPr/>
        </p:nvSpPr>
        <p:spPr>
          <a:xfrm flipH="1">
            <a:off x="51775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2" name="Shape 422"/>
          <p:cNvSpPr/>
          <p:nvPr/>
        </p:nvSpPr>
        <p:spPr>
          <a:xfrm flipH="1">
            <a:off x="7794231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" name="Shape 423"/>
          <p:cNvSpPr txBox="1"/>
          <p:nvPr/>
        </p:nvSpPr>
        <p:spPr>
          <a:xfrm>
            <a:off x="4728107" y="1019804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424" name="Shape 424"/>
          <p:cNvSpPr txBox="1"/>
          <p:nvPr/>
        </p:nvSpPr>
        <p:spPr>
          <a:xfrm>
            <a:off x="6029580" y="101981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425" name="Shape 425"/>
          <p:cNvSpPr txBox="1"/>
          <p:nvPr/>
        </p:nvSpPr>
        <p:spPr>
          <a:xfrm>
            <a:off x="7323249" y="101981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pic>
        <p:nvPicPr>
          <p:cNvPr id="426" name="Shape 426" descr="model_2.png"/>
          <p:cNvPicPr preferRelativeResize="0"/>
          <p:nvPr/>
        </p:nvPicPr>
        <p:blipFill rotWithShape="1">
          <a:blip r:embed="rId3">
            <a:alphaModFix/>
          </a:blip>
          <a:srcRect l="72721" t="27297" b="26394"/>
          <a:stretch/>
        </p:blipFill>
        <p:spPr>
          <a:xfrm>
            <a:off x="4145934" y="3115900"/>
            <a:ext cx="3144500" cy="3175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Shape 427"/>
          <p:cNvCxnSpPr>
            <a:stCxn id="418" idx="2"/>
            <a:endCxn id="426" idx="3"/>
          </p:cNvCxnSpPr>
          <p:nvPr/>
        </p:nvCxnSpPr>
        <p:spPr>
          <a:xfrm flipH="1">
            <a:off x="7290459" y="1380483"/>
            <a:ext cx="3412400" cy="3323200"/>
          </a:xfrm>
          <a:prstGeom prst="bentConnector3">
            <a:avLst>
              <a:gd name="adj1" fmla="val -93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Shape 428"/>
          <p:cNvSpPr txBox="1"/>
          <p:nvPr/>
        </p:nvSpPr>
        <p:spPr>
          <a:xfrm>
            <a:off x="8595000" y="4382088"/>
            <a:ext cx="1856432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/>
              <a:t>Detection Procedure</a:t>
            </a:r>
            <a:endParaRPr sz="1333" dirty="0"/>
          </a:p>
        </p:txBody>
      </p:sp>
      <p:sp>
        <p:nvSpPr>
          <p:cNvPr id="429" name="Shape 429"/>
          <p:cNvSpPr txBox="1"/>
          <p:nvPr/>
        </p:nvSpPr>
        <p:spPr>
          <a:xfrm>
            <a:off x="421093" y="778996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FF0000"/>
                </a:solidFill>
              </a:rPr>
              <a:t>Input</a:t>
            </a:r>
            <a:endParaRPr sz="1333">
              <a:solidFill>
                <a:srgbClr val="FF0000"/>
              </a:solidFill>
            </a:endParaRPr>
          </a:p>
          <a:p>
            <a:r>
              <a:rPr lang="en" sz="1333">
                <a:solidFill>
                  <a:srgbClr val="FF0000"/>
                </a:solidFill>
              </a:rPr>
              <a:t>image</a:t>
            </a:r>
            <a:endParaRPr sz="1333">
              <a:solidFill>
                <a:srgbClr val="FF0000"/>
              </a:solidFill>
            </a:endParaRPr>
          </a:p>
        </p:txBody>
      </p:sp>
      <p:pic>
        <p:nvPicPr>
          <p:cNvPr id="430" name="Shape 430" descr="dog.jpg"/>
          <p:cNvPicPr preferRelativeResize="0"/>
          <p:nvPr/>
        </p:nvPicPr>
        <p:blipFill rotWithShape="1">
          <a:blip r:embed="rId4">
            <a:alphaModFix/>
          </a:blip>
          <a:srcRect r="7715"/>
          <a:stretch/>
        </p:blipFill>
        <p:spPr>
          <a:xfrm>
            <a:off x="81767" y="2390267"/>
            <a:ext cx="1592532" cy="1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5305687" y="0"/>
            <a:ext cx="1684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Inference</a:t>
            </a:r>
            <a:endParaRPr sz="2400"/>
          </a:p>
        </p:txBody>
      </p:sp>
      <p:sp>
        <p:nvSpPr>
          <p:cNvPr id="432" name="Shape 432"/>
          <p:cNvSpPr txBox="1"/>
          <p:nvPr/>
        </p:nvSpPr>
        <p:spPr>
          <a:xfrm>
            <a:off x="6136559" y="1897861"/>
            <a:ext cx="1776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Train from scratch</a:t>
            </a:r>
            <a:endParaRPr sz="1333"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4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 rot="5400000">
            <a:off x="6785433" y="2866733"/>
            <a:ext cx="192000" cy="80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7" name="Shape 837"/>
          <p:cNvSpPr/>
          <p:nvPr/>
        </p:nvSpPr>
        <p:spPr>
          <a:xfrm rot="5400000">
            <a:off x="5945733" y="2857533"/>
            <a:ext cx="210400" cy="80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8" name="Shape 838"/>
          <p:cNvSpPr/>
          <p:nvPr/>
        </p:nvSpPr>
        <p:spPr>
          <a:xfrm flipH="1">
            <a:off x="540900" y="188333"/>
            <a:ext cx="560000" cy="18576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9" name="Shape 839"/>
          <p:cNvSpPr/>
          <p:nvPr/>
        </p:nvSpPr>
        <p:spPr>
          <a:xfrm rot="-5400000">
            <a:off x="1416819" y="916467"/>
            <a:ext cx="927533" cy="818067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0" name="Shape 840"/>
          <p:cNvSpPr txBox="1"/>
          <p:nvPr/>
        </p:nvSpPr>
        <p:spPr>
          <a:xfrm>
            <a:off x="1471585" y="995729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GoogLeNet modification</a:t>
            </a:r>
            <a:endParaRPr sz="800"/>
          </a:p>
          <a:p>
            <a:r>
              <a:rPr lang="en" sz="800"/>
              <a:t>(20 layers)</a:t>
            </a:r>
            <a:endParaRPr sz="800"/>
          </a:p>
        </p:txBody>
      </p:sp>
      <p:cxnSp>
        <p:nvCxnSpPr>
          <p:cNvPr id="841" name="Shape 841"/>
          <p:cNvCxnSpPr/>
          <p:nvPr/>
        </p:nvCxnSpPr>
        <p:spPr>
          <a:xfrm rot="10800000" flipH="1">
            <a:off x="1100900" y="1321111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2" name="Shape 842"/>
          <p:cNvSpPr txBox="1"/>
          <p:nvPr/>
        </p:nvSpPr>
        <p:spPr>
          <a:xfrm>
            <a:off x="469033" y="2096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448x448x3</a:t>
            </a:r>
            <a:endParaRPr sz="800"/>
          </a:p>
        </p:txBody>
      </p:sp>
      <p:sp>
        <p:nvSpPr>
          <p:cNvPr id="843" name="Shape 843"/>
          <p:cNvSpPr/>
          <p:nvPr/>
        </p:nvSpPr>
        <p:spPr>
          <a:xfrm flipH="1">
            <a:off x="2419701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4" name="Shape 844"/>
          <p:cNvSpPr txBox="1"/>
          <p:nvPr/>
        </p:nvSpPr>
        <p:spPr>
          <a:xfrm>
            <a:off x="2443700" y="1631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845" name="Shape 845"/>
          <p:cNvCxnSpPr/>
          <p:nvPr/>
        </p:nvCxnSpPr>
        <p:spPr>
          <a:xfrm rot="10800000" flipH="1">
            <a:off x="3415752" y="1339497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6" name="Shape 846"/>
          <p:cNvSpPr txBox="1"/>
          <p:nvPr/>
        </p:nvSpPr>
        <p:spPr>
          <a:xfrm>
            <a:off x="3910100" y="163168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sp>
        <p:nvSpPr>
          <p:cNvPr id="847" name="Shape 847"/>
          <p:cNvSpPr txBox="1"/>
          <p:nvPr/>
        </p:nvSpPr>
        <p:spPr>
          <a:xfrm>
            <a:off x="3319676" y="101979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cxnSp>
        <p:nvCxnSpPr>
          <p:cNvPr id="848" name="Shape 848"/>
          <p:cNvCxnSpPr/>
          <p:nvPr/>
        </p:nvCxnSpPr>
        <p:spPr>
          <a:xfrm rot="10800000" flipH="1">
            <a:off x="4785796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Shape 849"/>
          <p:cNvSpPr txBox="1"/>
          <p:nvPr/>
        </p:nvSpPr>
        <p:spPr>
          <a:xfrm>
            <a:off x="5271243" y="16316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850" name="Shape 850"/>
          <p:cNvCxnSpPr/>
          <p:nvPr/>
        </p:nvCxnSpPr>
        <p:spPr>
          <a:xfrm rot="10800000" flipH="1">
            <a:off x="6136563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Shape 851"/>
          <p:cNvSpPr txBox="1"/>
          <p:nvPr/>
        </p:nvSpPr>
        <p:spPr>
          <a:xfrm>
            <a:off x="6632360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852" name="Shape 852"/>
          <p:cNvCxnSpPr/>
          <p:nvPr/>
        </p:nvCxnSpPr>
        <p:spPr>
          <a:xfrm rot="10800000" flipH="1">
            <a:off x="7410629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Shape 853"/>
          <p:cNvSpPr txBox="1"/>
          <p:nvPr/>
        </p:nvSpPr>
        <p:spPr>
          <a:xfrm>
            <a:off x="7839893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854" name="Shape 854"/>
          <p:cNvCxnSpPr/>
          <p:nvPr/>
        </p:nvCxnSpPr>
        <p:spPr>
          <a:xfrm rot="10800000" flipH="1">
            <a:off x="8696999" y="1339505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5" name="Shape 855"/>
          <p:cNvSpPr txBox="1"/>
          <p:nvPr/>
        </p:nvSpPr>
        <p:spPr>
          <a:xfrm>
            <a:off x="8595000" y="101980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FC,R</a:t>
            </a:r>
            <a:endParaRPr sz="800"/>
          </a:p>
        </p:txBody>
      </p:sp>
      <p:sp>
        <p:nvSpPr>
          <p:cNvPr id="856" name="Shape 856"/>
          <p:cNvSpPr/>
          <p:nvPr/>
        </p:nvSpPr>
        <p:spPr>
          <a:xfrm>
            <a:off x="9070851" y="784500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7" name="Shape 857"/>
          <p:cNvSpPr txBox="1"/>
          <p:nvPr/>
        </p:nvSpPr>
        <p:spPr>
          <a:xfrm>
            <a:off x="8824859" y="1903308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4096x1</a:t>
            </a:r>
            <a:endParaRPr sz="800"/>
          </a:p>
        </p:txBody>
      </p:sp>
      <p:cxnSp>
        <p:nvCxnSpPr>
          <p:cNvPr id="858" name="Shape 858"/>
          <p:cNvCxnSpPr/>
          <p:nvPr/>
        </p:nvCxnSpPr>
        <p:spPr>
          <a:xfrm rot="10800000" flipH="1">
            <a:off x="9254729" y="1339513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9" name="Shape 859"/>
          <p:cNvSpPr txBox="1"/>
          <p:nvPr/>
        </p:nvSpPr>
        <p:spPr>
          <a:xfrm>
            <a:off x="9208608" y="1019804"/>
            <a:ext cx="40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</a:t>
            </a:r>
            <a:endParaRPr sz="800"/>
          </a:p>
        </p:txBody>
      </p:sp>
      <p:sp>
        <p:nvSpPr>
          <p:cNvPr id="860" name="Shape 860"/>
          <p:cNvSpPr/>
          <p:nvPr/>
        </p:nvSpPr>
        <p:spPr>
          <a:xfrm>
            <a:off x="9668753" y="784511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1" name="Shape 861"/>
          <p:cNvSpPr txBox="1"/>
          <p:nvPr/>
        </p:nvSpPr>
        <p:spPr>
          <a:xfrm>
            <a:off x="9443711" y="1903285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1470x1</a:t>
            </a:r>
            <a:endParaRPr sz="800"/>
          </a:p>
        </p:txBody>
      </p:sp>
      <p:cxnSp>
        <p:nvCxnSpPr>
          <p:cNvPr id="862" name="Shape 862"/>
          <p:cNvCxnSpPr/>
          <p:nvPr/>
        </p:nvCxnSpPr>
        <p:spPr>
          <a:xfrm rot="10800000" flipH="1">
            <a:off x="9866796" y="1339496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3" name="Shape 863"/>
          <p:cNvSpPr txBox="1"/>
          <p:nvPr/>
        </p:nvSpPr>
        <p:spPr>
          <a:xfrm>
            <a:off x="9668735" y="1019800"/>
            <a:ext cx="6616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Reshape</a:t>
            </a:r>
            <a:endParaRPr sz="800"/>
          </a:p>
        </p:txBody>
      </p:sp>
      <p:sp>
        <p:nvSpPr>
          <p:cNvPr id="864" name="Shape 864"/>
          <p:cNvSpPr txBox="1"/>
          <p:nvPr/>
        </p:nvSpPr>
        <p:spPr>
          <a:xfrm>
            <a:off x="10165067" y="136369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7x7x30</a:t>
            </a:r>
            <a:endParaRPr sz="800"/>
          </a:p>
        </p:txBody>
      </p:sp>
      <p:sp>
        <p:nvSpPr>
          <p:cNvPr id="865" name="Shape 865"/>
          <p:cNvSpPr/>
          <p:nvPr/>
        </p:nvSpPr>
        <p:spPr>
          <a:xfrm flipH="1">
            <a:off x="10231625" y="1222500"/>
            <a:ext cx="405200" cy="2428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6" name="Shape 866"/>
          <p:cNvSpPr/>
          <p:nvPr/>
        </p:nvSpPr>
        <p:spPr>
          <a:xfrm flipH="1">
            <a:off x="6513997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7" name="Shape 867"/>
          <p:cNvSpPr/>
          <p:nvPr/>
        </p:nvSpPr>
        <p:spPr>
          <a:xfrm flipH="1">
            <a:off x="38171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8" name="Shape 868"/>
          <p:cNvSpPr/>
          <p:nvPr/>
        </p:nvSpPr>
        <p:spPr>
          <a:xfrm flipH="1">
            <a:off x="51775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9" name="Shape 869"/>
          <p:cNvSpPr/>
          <p:nvPr/>
        </p:nvSpPr>
        <p:spPr>
          <a:xfrm flipH="1">
            <a:off x="7794231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0" name="Shape 870"/>
          <p:cNvSpPr txBox="1"/>
          <p:nvPr/>
        </p:nvSpPr>
        <p:spPr>
          <a:xfrm>
            <a:off x="4728107" y="1019804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871" name="Shape 871"/>
          <p:cNvSpPr txBox="1"/>
          <p:nvPr/>
        </p:nvSpPr>
        <p:spPr>
          <a:xfrm>
            <a:off x="6029580" y="101981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872" name="Shape 872"/>
          <p:cNvSpPr txBox="1"/>
          <p:nvPr/>
        </p:nvSpPr>
        <p:spPr>
          <a:xfrm>
            <a:off x="7323249" y="101981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pic>
        <p:nvPicPr>
          <p:cNvPr id="873" name="Shape 873" descr="model_2.png"/>
          <p:cNvPicPr preferRelativeResize="0"/>
          <p:nvPr/>
        </p:nvPicPr>
        <p:blipFill rotWithShape="1">
          <a:blip r:embed="rId3">
            <a:alphaModFix/>
          </a:blip>
          <a:srcRect l="72721" t="27297" b="26394"/>
          <a:stretch/>
        </p:blipFill>
        <p:spPr>
          <a:xfrm>
            <a:off x="11003267" y="788834"/>
            <a:ext cx="1166899" cy="1178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Shape 874"/>
          <p:cNvCxnSpPr>
            <a:stCxn id="865" idx="2"/>
            <a:endCxn id="873" idx="1"/>
          </p:cNvCxnSpPr>
          <p:nvPr/>
        </p:nvCxnSpPr>
        <p:spPr>
          <a:xfrm rot="10800000" flipH="1">
            <a:off x="10636825" y="1378083"/>
            <a:ext cx="366400" cy="2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5" name="Shape 875"/>
          <p:cNvSpPr txBox="1"/>
          <p:nvPr/>
        </p:nvSpPr>
        <p:spPr>
          <a:xfrm>
            <a:off x="10418013" y="800967"/>
            <a:ext cx="73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Detection </a:t>
            </a:r>
            <a:endParaRPr sz="800"/>
          </a:p>
          <a:p>
            <a:r>
              <a:rPr lang="en" sz="800"/>
              <a:t>Procedure</a:t>
            </a:r>
            <a:endParaRPr sz="800"/>
          </a:p>
        </p:txBody>
      </p:sp>
      <p:sp>
        <p:nvSpPr>
          <p:cNvPr id="876" name="Shape 876"/>
          <p:cNvSpPr txBox="1"/>
          <p:nvPr/>
        </p:nvSpPr>
        <p:spPr>
          <a:xfrm>
            <a:off x="421093" y="778996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FF0000"/>
                </a:solidFill>
              </a:rPr>
              <a:t>Input</a:t>
            </a:r>
            <a:endParaRPr sz="1333">
              <a:solidFill>
                <a:srgbClr val="FF0000"/>
              </a:solidFill>
            </a:endParaRPr>
          </a:p>
          <a:p>
            <a:r>
              <a:rPr lang="en" sz="1333">
                <a:solidFill>
                  <a:srgbClr val="FF0000"/>
                </a:solidFill>
              </a:rPr>
              <a:t>image</a:t>
            </a:r>
            <a:endParaRPr sz="1333">
              <a:solidFill>
                <a:srgbClr val="FF0000"/>
              </a:solidFill>
            </a:endParaRPr>
          </a:p>
        </p:txBody>
      </p:sp>
      <p:sp>
        <p:nvSpPr>
          <p:cNvPr id="877" name="Shape 877"/>
          <p:cNvSpPr/>
          <p:nvPr/>
        </p:nvSpPr>
        <p:spPr>
          <a:xfrm flipH="1">
            <a:off x="405963" y="3850733"/>
            <a:ext cx="1202800" cy="728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78" name="Shape 878"/>
          <p:cNvCxnSpPr>
            <a:stCxn id="865" idx="3"/>
            <a:endCxn id="877" idx="0"/>
          </p:cNvCxnSpPr>
          <p:nvPr/>
        </p:nvCxnSpPr>
        <p:spPr>
          <a:xfrm rot="5400000">
            <a:off x="4491408" y="-2128500"/>
            <a:ext cx="2385600" cy="95732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9" name="Shape 879"/>
          <p:cNvSpPr txBox="1"/>
          <p:nvPr/>
        </p:nvSpPr>
        <p:spPr>
          <a:xfrm>
            <a:off x="4776400" y="2432533"/>
            <a:ext cx="25072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Tensor values interpretation</a:t>
            </a:r>
            <a:endParaRPr sz="1333"/>
          </a:p>
        </p:txBody>
      </p:sp>
      <p:sp>
        <p:nvSpPr>
          <p:cNvPr id="880" name="Shape 880"/>
          <p:cNvSpPr/>
          <p:nvPr/>
        </p:nvSpPr>
        <p:spPr>
          <a:xfrm rot="5400000">
            <a:off x="427433" y="4262167"/>
            <a:ext cx="114400" cy="312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1" name="Shape 881"/>
          <p:cNvSpPr txBox="1"/>
          <p:nvPr/>
        </p:nvSpPr>
        <p:spPr>
          <a:xfrm>
            <a:off x="181476" y="3900643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882" name="Shape 882"/>
          <p:cNvSpPr txBox="1"/>
          <p:nvPr/>
        </p:nvSpPr>
        <p:spPr>
          <a:xfrm>
            <a:off x="326552" y="4364261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883" name="Shape 883"/>
          <p:cNvSpPr txBox="1"/>
          <p:nvPr/>
        </p:nvSpPr>
        <p:spPr>
          <a:xfrm>
            <a:off x="910103" y="4468171"/>
            <a:ext cx="3664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30</a:t>
            </a:r>
            <a:endParaRPr sz="800"/>
          </a:p>
        </p:txBody>
      </p:sp>
      <p:pic>
        <p:nvPicPr>
          <p:cNvPr id="884" name="Shape 884" descr="model_2.png"/>
          <p:cNvPicPr preferRelativeResize="0"/>
          <p:nvPr/>
        </p:nvPicPr>
        <p:blipFill rotWithShape="1">
          <a:blip r:embed="rId3">
            <a:alphaModFix/>
          </a:blip>
          <a:srcRect t="27299" r="72737" b="27466"/>
          <a:stretch/>
        </p:blipFill>
        <p:spPr>
          <a:xfrm>
            <a:off x="2024530" y="3850734"/>
            <a:ext cx="2434935" cy="240343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/>
          <p:nvPr/>
        </p:nvSpPr>
        <p:spPr>
          <a:xfrm>
            <a:off x="2361033" y="5232627"/>
            <a:ext cx="337200" cy="328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6" name="Shape 886"/>
          <p:cNvSpPr txBox="1"/>
          <p:nvPr/>
        </p:nvSpPr>
        <p:spPr>
          <a:xfrm>
            <a:off x="753267" y="5047733"/>
            <a:ext cx="866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grid cell</a:t>
            </a:r>
            <a:endParaRPr sz="1333"/>
          </a:p>
        </p:txBody>
      </p:sp>
      <p:cxnSp>
        <p:nvCxnSpPr>
          <p:cNvPr id="887" name="Shape 887"/>
          <p:cNvCxnSpPr/>
          <p:nvPr/>
        </p:nvCxnSpPr>
        <p:spPr>
          <a:xfrm rot="-5400000" flipH="1">
            <a:off x="884433" y="3920056"/>
            <a:ext cx="1076800" cy="1876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8" name="Shape 888"/>
          <p:cNvSpPr txBox="1"/>
          <p:nvPr/>
        </p:nvSpPr>
        <p:spPr>
          <a:xfrm>
            <a:off x="3066567" y="6167365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889" name="Shape 889"/>
          <p:cNvSpPr txBox="1"/>
          <p:nvPr/>
        </p:nvSpPr>
        <p:spPr>
          <a:xfrm>
            <a:off x="1820419" y="4852915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890" name="Shape 890"/>
          <p:cNvSpPr/>
          <p:nvPr/>
        </p:nvSpPr>
        <p:spPr>
          <a:xfrm>
            <a:off x="524000" y="4238933"/>
            <a:ext cx="947600" cy="1144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1" name="Shape 891"/>
          <p:cNvSpPr/>
          <p:nvPr/>
        </p:nvSpPr>
        <p:spPr>
          <a:xfrm>
            <a:off x="5622200" y="3140900"/>
            <a:ext cx="47676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92" name="Shape 892"/>
          <p:cNvCxnSpPr/>
          <p:nvPr/>
        </p:nvCxnSpPr>
        <p:spPr>
          <a:xfrm rot="-5400000">
            <a:off x="2789600" y="1406333"/>
            <a:ext cx="1040800" cy="4624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3" name="Shape 893"/>
          <p:cNvSpPr txBox="1"/>
          <p:nvPr/>
        </p:nvSpPr>
        <p:spPr>
          <a:xfrm>
            <a:off x="10349265" y="3003819"/>
            <a:ext cx="50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1x30</a:t>
            </a:r>
            <a:endParaRPr sz="800"/>
          </a:p>
        </p:txBody>
      </p:sp>
      <p:sp>
        <p:nvSpPr>
          <p:cNvPr id="894" name="Shape 894"/>
          <p:cNvSpPr txBox="1"/>
          <p:nvPr/>
        </p:nvSpPr>
        <p:spPr>
          <a:xfrm>
            <a:off x="5901517" y="3262933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5</a:t>
            </a:r>
            <a:endParaRPr sz="800"/>
          </a:p>
        </p:txBody>
      </p:sp>
      <p:sp>
        <p:nvSpPr>
          <p:cNvPr id="895" name="Shape 895"/>
          <p:cNvSpPr txBox="1"/>
          <p:nvPr/>
        </p:nvSpPr>
        <p:spPr>
          <a:xfrm>
            <a:off x="6745417" y="3307600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5</a:t>
            </a:r>
            <a:endParaRPr sz="800"/>
          </a:p>
        </p:txBody>
      </p:sp>
      <p:sp>
        <p:nvSpPr>
          <p:cNvPr id="896" name="Shape 896"/>
          <p:cNvSpPr txBox="1"/>
          <p:nvPr/>
        </p:nvSpPr>
        <p:spPr>
          <a:xfrm>
            <a:off x="4875233" y="3850733"/>
            <a:ext cx="5635200" cy="1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9457">
              <a:buSzPts val="1000"/>
              <a:buAutoNum type="arabicPeriod"/>
            </a:pPr>
            <a:r>
              <a:rPr lang="en" sz="1333"/>
              <a:t>x - coordinate of bbox center </a:t>
            </a:r>
            <a:r>
              <a:rPr lang="en" sz="1333">
                <a:solidFill>
                  <a:schemeClr val="dk1"/>
                </a:solidFill>
              </a:rPr>
              <a:t>inside cell ([0; 1] wrt grid cell size)</a:t>
            </a:r>
            <a:endParaRPr sz="1333"/>
          </a:p>
          <a:p>
            <a:pPr marL="609585" indent="-389457">
              <a:buSzPts val="1000"/>
              <a:buAutoNum type="arabicPeriod"/>
            </a:pPr>
            <a:r>
              <a:rPr lang="en" sz="1333"/>
              <a:t>y </a:t>
            </a:r>
            <a:r>
              <a:rPr lang="en" sz="1333">
                <a:solidFill>
                  <a:schemeClr val="dk1"/>
                </a:solidFill>
              </a:rPr>
              <a:t>- coordinate of bbox center inside cell ([0; 1] wrt grid cell size)</a:t>
            </a:r>
            <a:endParaRPr sz="1333"/>
          </a:p>
          <a:p>
            <a:pPr marL="609585" indent="-389457">
              <a:buSzPts val="1000"/>
              <a:buAutoNum type="arabicPeriod"/>
            </a:pPr>
            <a:r>
              <a:rPr lang="en" sz="1333"/>
              <a:t>w - bbox width </a:t>
            </a:r>
            <a:r>
              <a:rPr lang="en" sz="1333">
                <a:solidFill>
                  <a:schemeClr val="dk1"/>
                </a:solidFill>
              </a:rPr>
              <a:t>([0; 1] wrt image)</a:t>
            </a:r>
            <a:endParaRPr sz="1333"/>
          </a:p>
          <a:p>
            <a:pPr marL="609585" indent="-389457">
              <a:buSzPts val="1000"/>
              <a:buAutoNum type="arabicPeriod"/>
            </a:pPr>
            <a:r>
              <a:rPr lang="en" sz="1333"/>
              <a:t>h</a:t>
            </a:r>
            <a:r>
              <a:rPr lang="en" sz="1333">
                <a:solidFill>
                  <a:schemeClr val="dk1"/>
                </a:solidFill>
              </a:rPr>
              <a:t> - bbox height ([0; 1] wrt image)</a:t>
            </a:r>
            <a:endParaRPr sz="1333"/>
          </a:p>
          <a:p>
            <a:pPr marL="609585" indent="-389457">
              <a:buSzPts val="1000"/>
              <a:buAutoNum type="arabicPeriod"/>
            </a:pPr>
            <a:r>
              <a:rPr lang="en" sz="1333"/>
              <a:t>c</a:t>
            </a:r>
            <a:r>
              <a:rPr lang="en" sz="1333">
                <a:solidFill>
                  <a:schemeClr val="dk1"/>
                </a:solidFill>
              </a:rPr>
              <a:t> - bbox confidence ~ P(obj in bbox2)</a:t>
            </a:r>
            <a:endParaRPr sz="1333"/>
          </a:p>
        </p:txBody>
      </p:sp>
      <p:cxnSp>
        <p:nvCxnSpPr>
          <p:cNvPr id="897" name="Shape 897"/>
          <p:cNvCxnSpPr>
            <a:stCxn id="895" idx="2"/>
          </p:cNvCxnSpPr>
          <p:nvPr/>
        </p:nvCxnSpPr>
        <p:spPr>
          <a:xfrm flipH="1">
            <a:off x="5286017" y="3550400"/>
            <a:ext cx="1608800" cy="3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8" name="Shape 898"/>
          <p:cNvSpPr/>
          <p:nvPr/>
        </p:nvSpPr>
        <p:spPr>
          <a:xfrm>
            <a:off x="2024533" y="4983567"/>
            <a:ext cx="1128800" cy="7744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99" name="Shape 899"/>
          <p:cNvCxnSpPr>
            <a:stCxn id="898" idx="0"/>
            <a:endCxn id="896" idx="1"/>
          </p:cNvCxnSpPr>
          <p:nvPr/>
        </p:nvCxnSpPr>
        <p:spPr>
          <a:xfrm rot="-5400000">
            <a:off x="3464933" y="3573167"/>
            <a:ext cx="534400" cy="2286400"/>
          </a:xfrm>
          <a:prstGeom prst="curvedConnector2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0" name="Shape 900"/>
          <p:cNvSpPr txBox="1"/>
          <p:nvPr/>
        </p:nvSpPr>
        <p:spPr>
          <a:xfrm>
            <a:off x="5305687" y="0"/>
            <a:ext cx="1684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Inference</a:t>
            </a:r>
            <a:endParaRPr sz="2400"/>
          </a:p>
        </p:txBody>
      </p:sp>
      <p:sp>
        <p:nvSpPr>
          <p:cNvPr id="901" name="Shape 90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21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 rot="5400000">
            <a:off x="6785433" y="2866733"/>
            <a:ext cx="192000" cy="80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7" name="Shape 907"/>
          <p:cNvSpPr/>
          <p:nvPr/>
        </p:nvSpPr>
        <p:spPr>
          <a:xfrm rot="5400000">
            <a:off x="5945733" y="2857533"/>
            <a:ext cx="210400" cy="80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8" name="Shape 908"/>
          <p:cNvSpPr/>
          <p:nvPr/>
        </p:nvSpPr>
        <p:spPr>
          <a:xfrm flipH="1">
            <a:off x="540900" y="188333"/>
            <a:ext cx="560000" cy="1857600"/>
          </a:xfrm>
          <a:prstGeom prst="cube">
            <a:avLst>
              <a:gd name="adj" fmla="val 814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9" name="Shape 909"/>
          <p:cNvSpPr/>
          <p:nvPr/>
        </p:nvSpPr>
        <p:spPr>
          <a:xfrm rot="-5400000">
            <a:off x="1416819" y="916467"/>
            <a:ext cx="927533" cy="818067"/>
          </a:xfrm>
          <a:prstGeom prst="flowChartManualOperation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0" name="Shape 910"/>
          <p:cNvSpPr txBox="1"/>
          <p:nvPr/>
        </p:nvSpPr>
        <p:spPr>
          <a:xfrm>
            <a:off x="1471585" y="995729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GoogLeNet modification</a:t>
            </a:r>
            <a:endParaRPr sz="800"/>
          </a:p>
          <a:p>
            <a:r>
              <a:rPr lang="en" sz="800"/>
              <a:t>(20 layers)</a:t>
            </a:r>
            <a:endParaRPr sz="800"/>
          </a:p>
        </p:txBody>
      </p:sp>
      <p:cxnSp>
        <p:nvCxnSpPr>
          <p:cNvPr id="911" name="Shape 911"/>
          <p:cNvCxnSpPr/>
          <p:nvPr/>
        </p:nvCxnSpPr>
        <p:spPr>
          <a:xfrm rot="10800000" flipH="1">
            <a:off x="1100900" y="1321111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2" name="Shape 912"/>
          <p:cNvSpPr txBox="1"/>
          <p:nvPr/>
        </p:nvSpPr>
        <p:spPr>
          <a:xfrm>
            <a:off x="469033" y="2096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448x448x3</a:t>
            </a:r>
            <a:endParaRPr sz="800"/>
          </a:p>
        </p:txBody>
      </p:sp>
      <p:sp>
        <p:nvSpPr>
          <p:cNvPr id="913" name="Shape 913"/>
          <p:cNvSpPr/>
          <p:nvPr/>
        </p:nvSpPr>
        <p:spPr>
          <a:xfrm flipH="1">
            <a:off x="2419701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4" name="Shape 914"/>
          <p:cNvSpPr txBox="1"/>
          <p:nvPr/>
        </p:nvSpPr>
        <p:spPr>
          <a:xfrm>
            <a:off x="2443700" y="163170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915" name="Shape 915"/>
          <p:cNvCxnSpPr/>
          <p:nvPr/>
        </p:nvCxnSpPr>
        <p:spPr>
          <a:xfrm rot="10800000" flipH="1">
            <a:off x="3415752" y="1339497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Shape 916"/>
          <p:cNvSpPr txBox="1"/>
          <p:nvPr/>
        </p:nvSpPr>
        <p:spPr>
          <a:xfrm>
            <a:off x="3910100" y="163168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sp>
        <p:nvSpPr>
          <p:cNvPr id="917" name="Shape 917"/>
          <p:cNvSpPr txBox="1"/>
          <p:nvPr/>
        </p:nvSpPr>
        <p:spPr>
          <a:xfrm>
            <a:off x="3319676" y="101979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cxnSp>
        <p:nvCxnSpPr>
          <p:cNvPr id="918" name="Shape 918"/>
          <p:cNvCxnSpPr/>
          <p:nvPr/>
        </p:nvCxnSpPr>
        <p:spPr>
          <a:xfrm rot="10800000" flipH="1">
            <a:off x="4785796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9" name="Shape 919"/>
          <p:cNvSpPr txBox="1"/>
          <p:nvPr/>
        </p:nvSpPr>
        <p:spPr>
          <a:xfrm>
            <a:off x="5271243" y="16316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14x14x1024</a:t>
            </a:r>
            <a:endParaRPr sz="800"/>
          </a:p>
        </p:txBody>
      </p:sp>
      <p:cxnSp>
        <p:nvCxnSpPr>
          <p:cNvPr id="920" name="Shape 920"/>
          <p:cNvCxnSpPr/>
          <p:nvPr/>
        </p:nvCxnSpPr>
        <p:spPr>
          <a:xfrm rot="10800000" flipH="1">
            <a:off x="6136563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1" name="Shape 921"/>
          <p:cNvSpPr txBox="1"/>
          <p:nvPr/>
        </p:nvSpPr>
        <p:spPr>
          <a:xfrm>
            <a:off x="6632360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922" name="Shape 922"/>
          <p:cNvCxnSpPr/>
          <p:nvPr/>
        </p:nvCxnSpPr>
        <p:spPr>
          <a:xfrm rot="10800000" flipH="1">
            <a:off x="7410629" y="1339508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3" name="Shape 923"/>
          <p:cNvSpPr txBox="1"/>
          <p:nvPr/>
        </p:nvSpPr>
        <p:spPr>
          <a:xfrm>
            <a:off x="7839893" y="156009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7x7x1024</a:t>
            </a:r>
            <a:endParaRPr sz="800"/>
          </a:p>
        </p:txBody>
      </p:sp>
      <p:cxnSp>
        <p:nvCxnSpPr>
          <p:cNvPr id="924" name="Shape 924"/>
          <p:cNvCxnSpPr/>
          <p:nvPr/>
        </p:nvCxnSpPr>
        <p:spPr>
          <a:xfrm rot="10800000" flipH="1">
            <a:off x="8696999" y="1339505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5" name="Shape 925"/>
          <p:cNvSpPr txBox="1"/>
          <p:nvPr/>
        </p:nvSpPr>
        <p:spPr>
          <a:xfrm>
            <a:off x="8595000" y="101980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FC,R</a:t>
            </a:r>
            <a:endParaRPr sz="800"/>
          </a:p>
        </p:txBody>
      </p:sp>
      <p:sp>
        <p:nvSpPr>
          <p:cNvPr id="926" name="Shape 926"/>
          <p:cNvSpPr/>
          <p:nvPr/>
        </p:nvSpPr>
        <p:spPr>
          <a:xfrm>
            <a:off x="9070851" y="784500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7" name="Shape 927"/>
          <p:cNvSpPr txBox="1"/>
          <p:nvPr/>
        </p:nvSpPr>
        <p:spPr>
          <a:xfrm>
            <a:off x="8824859" y="1903308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4096x1</a:t>
            </a:r>
            <a:endParaRPr sz="800"/>
          </a:p>
        </p:txBody>
      </p:sp>
      <p:cxnSp>
        <p:nvCxnSpPr>
          <p:cNvPr id="928" name="Shape 928"/>
          <p:cNvCxnSpPr/>
          <p:nvPr/>
        </p:nvCxnSpPr>
        <p:spPr>
          <a:xfrm rot="10800000" flipH="1">
            <a:off x="9254729" y="1339513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9" name="Shape 929"/>
          <p:cNvSpPr txBox="1"/>
          <p:nvPr/>
        </p:nvSpPr>
        <p:spPr>
          <a:xfrm>
            <a:off x="9208608" y="1019804"/>
            <a:ext cx="4052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FC</a:t>
            </a:r>
            <a:endParaRPr sz="800"/>
          </a:p>
        </p:txBody>
      </p:sp>
      <p:sp>
        <p:nvSpPr>
          <p:cNvPr id="930" name="Shape 930"/>
          <p:cNvSpPr/>
          <p:nvPr/>
        </p:nvSpPr>
        <p:spPr>
          <a:xfrm>
            <a:off x="9668753" y="784511"/>
            <a:ext cx="82800" cy="111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1" name="Shape 931"/>
          <p:cNvSpPr txBox="1"/>
          <p:nvPr/>
        </p:nvSpPr>
        <p:spPr>
          <a:xfrm>
            <a:off x="9443711" y="1903285"/>
            <a:ext cx="6616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1470x1</a:t>
            </a:r>
            <a:endParaRPr sz="800"/>
          </a:p>
        </p:txBody>
      </p:sp>
      <p:cxnSp>
        <p:nvCxnSpPr>
          <p:cNvPr id="932" name="Shape 932"/>
          <p:cNvCxnSpPr/>
          <p:nvPr/>
        </p:nvCxnSpPr>
        <p:spPr>
          <a:xfrm rot="10800000" flipH="1">
            <a:off x="9866796" y="1339496"/>
            <a:ext cx="298800" cy="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3" name="Shape 933"/>
          <p:cNvSpPr txBox="1"/>
          <p:nvPr/>
        </p:nvSpPr>
        <p:spPr>
          <a:xfrm>
            <a:off x="9668735" y="1019800"/>
            <a:ext cx="6616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Reshape</a:t>
            </a:r>
            <a:endParaRPr sz="800"/>
          </a:p>
        </p:txBody>
      </p:sp>
      <p:sp>
        <p:nvSpPr>
          <p:cNvPr id="934" name="Shape 934"/>
          <p:cNvSpPr txBox="1"/>
          <p:nvPr/>
        </p:nvSpPr>
        <p:spPr>
          <a:xfrm>
            <a:off x="10165067" y="136369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7x7x30</a:t>
            </a:r>
            <a:endParaRPr sz="800"/>
          </a:p>
        </p:txBody>
      </p:sp>
      <p:sp>
        <p:nvSpPr>
          <p:cNvPr id="935" name="Shape 935"/>
          <p:cNvSpPr/>
          <p:nvPr/>
        </p:nvSpPr>
        <p:spPr>
          <a:xfrm flipH="1">
            <a:off x="10231625" y="1222500"/>
            <a:ext cx="405200" cy="2428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6" name="Shape 936"/>
          <p:cNvSpPr/>
          <p:nvPr/>
        </p:nvSpPr>
        <p:spPr>
          <a:xfrm flipH="1">
            <a:off x="6513997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7" name="Shape 937"/>
          <p:cNvSpPr/>
          <p:nvPr/>
        </p:nvSpPr>
        <p:spPr>
          <a:xfrm flipH="1">
            <a:off x="38171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8" name="Shape 938"/>
          <p:cNvSpPr/>
          <p:nvPr/>
        </p:nvSpPr>
        <p:spPr>
          <a:xfrm flipH="1">
            <a:off x="5177568" y="1056100"/>
            <a:ext cx="866000" cy="5756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9" name="Shape 939"/>
          <p:cNvSpPr/>
          <p:nvPr/>
        </p:nvSpPr>
        <p:spPr>
          <a:xfrm flipH="1">
            <a:off x="7794231" y="1127700"/>
            <a:ext cx="818000" cy="432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0" name="Shape 940"/>
          <p:cNvSpPr txBox="1"/>
          <p:nvPr/>
        </p:nvSpPr>
        <p:spPr>
          <a:xfrm>
            <a:off x="4728107" y="1019804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941" name="Shape 941"/>
          <p:cNvSpPr txBox="1"/>
          <p:nvPr/>
        </p:nvSpPr>
        <p:spPr>
          <a:xfrm>
            <a:off x="6029580" y="101981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sp>
        <p:nvSpPr>
          <p:cNvPr id="942" name="Shape 942"/>
          <p:cNvSpPr txBox="1"/>
          <p:nvPr/>
        </p:nvSpPr>
        <p:spPr>
          <a:xfrm>
            <a:off x="7323249" y="101981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C,R</a:t>
            </a:r>
            <a:endParaRPr sz="800"/>
          </a:p>
        </p:txBody>
      </p:sp>
      <p:pic>
        <p:nvPicPr>
          <p:cNvPr id="943" name="Shape 943" descr="model_2.png"/>
          <p:cNvPicPr preferRelativeResize="0"/>
          <p:nvPr/>
        </p:nvPicPr>
        <p:blipFill rotWithShape="1">
          <a:blip r:embed="rId3">
            <a:alphaModFix/>
          </a:blip>
          <a:srcRect l="72721" t="27297" b="26394"/>
          <a:stretch/>
        </p:blipFill>
        <p:spPr>
          <a:xfrm>
            <a:off x="11003267" y="788834"/>
            <a:ext cx="1166899" cy="1178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Shape 944"/>
          <p:cNvCxnSpPr>
            <a:stCxn id="935" idx="2"/>
            <a:endCxn id="943" idx="1"/>
          </p:cNvCxnSpPr>
          <p:nvPr/>
        </p:nvCxnSpPr>
        <p:spPr>
          <a:xfrm rot="10800000" flipH="1">
            <a:off x="10636825" y="1378083"/>
            <a:ext cx="366400" cy="2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10418013" y="800967"/>
            <a:ext cx="73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Detection </a:t>
            </a:r>
            <a:endParaRPr sz="800"/>
          </a:p>
          <a:p>
            <a:r>
              <a:rPr lang="en" sz="800"/>
              <a:t>Procedure</a:t>
            </a:r>
            <a:endParaRPr sz="800"/>
          </a:p>
        </p:txBody>
      </p:sp>
      <p:sp>
        <p:nvSpPr>
          <p:cNvPr id="946" name="Shape 946"/>
          <p:cNvSpPr txBox="1"/>
          <p:nvPr/>
        </p:nvSpPr>
        <p:spPr>
          <a:xfrm>
            <a:off x="421093" y="778996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>
                <a:solidFill>
                  <a:srgbClr val="FF0000"/>
                </a:solidFill>
              </a:rPr>
              <a:t>Input</a:t>
            </a:r>
            <a:endParaRPr sz="1333">
              <a:solidFill>
                <a:srgbClr val="FF0000"/>
              </a:solidFill>
            </a:endParaRPr>
          </a:p>
          <a:p>
            <a:r>
              <a:rPr lang="en" sz="1333">
                <a:solidFill>
                  <a:srgbClr val="FF0000"/>
                </a:solidFill>
              </a:rPr>
              <a:t>image</a:t>
            </a:r>
            <a:endParaRPr sz="1333">
              <a:solidFill>
                <a:srgbClr val="FF0000"/>
              </a:solidFill>
            </a:endParaRPr>
          </a:p>
        </p:txBody>
      </p:sp>
      <p:sp>
        <p:nvSpPr>
          <p:cNvPr id="947" name="Shape 947"/>
          <p:cNvSpPr/>
          <p:nvPr/>
        </p:nvSpPr>
        <p:spPr>
          <a:xfrm flipH="1">
            <a:off x="405963" y="3850733"/>
            <a:ext cx="1202800" cy="728400"/>
          </a:xfrm>
          <a:prstGeom prst="cube">
            <a:avLst>
              <a:gd name="adj" fmla="val 3013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48" name="Shape 948"/>
          <p:cNvCxnSpPr>
            <a:stCxn id="935" idx="3"/>
            <a:endCxn id="947" idx="0"/>
          </p:cNvCxnSpPr>
          <p:nvPr/>
        </p:nvCxnSpPr>
        <p:spPr>
          <a:xfrm rot="5400000">
            <a:off x="4491408" y="-2128500"/>
            <a:ext cx="2385600" cy="9573200"/>
          </a:xfrm>
          <a:prstGeom prst="bentConnector3">
            <a:avLst>
              <a:gd name="adj1" fmla="val 5578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49" name="Shape 949"/>
          <p:cNvSpPr txBox="1"/>
          <p:nvPr/>
        </p:nvSpPr>
        <p:spPr>
          <a:xfrm>
            <a:off x="4776400" y="2432533"/>
            <a:ext cx="25072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Tensor values interpretation</a:t>
            </a:r>
            <a:endParaRPr sz="1333"/>
          </a:p>
        </p:txBody>
      </p:sp>
      <p:sp>
        <p:nvSpPr>
          <p:cNvPr id="950" name="Shape 950"/>
          <p:cNvSpPr/>
          <p:nvPr/>
        </p:nvSpPr>
        <p:spPr>
          <a:xfrm rot="5400000">
            <a:off x="427433" y="4262167"/>
            <a:ext cx="114400" cy="31200"/>
          </a:xfrm>
          <a:prstGeom prst="parallelogram">
            <a:avLst>
              <a:gd name="adj" fmla="val 9686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1" name="Shape 951"/>
          <p:cNvSpPr txBox="1"/>
          <p:nvPr/>
        </p:nvSpPr>
        <p:spPr>
          <a:xfrm>
            <a:off x="181476" y="3900643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952" name="Shape 952"/>
          <p:cNvSpPr txBox="1"/>
          <p:nvPr/>
        </p:nvSpPr>
        <p:spPr>
          <a:xfrm>
            <a:off x="326552" y="4364261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953" name="Shape 953"/>
          <p:cNvSpPr txBox="1"/>
          <p:nvPr/>
        </p:nvSpPr>
        <p:spPr>
          <a:xfrm>
            <a:off x="910103" y="4468171"/>
            <a:ext cx="3664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30</a:t>
            </a:r>
            <a:endParaRPr sz="800"/>
          </a:p>
        </p:txBody>
      </p:sp>
      <p:pic>
        <p:nvPicPr>
          <p:cNvPr id="954" name="Shape 954" descr="model_2.png"/>
          <p:cNvPicPr preferRelativeResize="0"/>
          <p:nvPr/>
        </p:nvPicPr>
        <p:blipFill rotWithShape="1">
          <a:blip r:embed="rId3">
            <a:alphaModFix/>
          </a:blip>
          <a:srcRect t="27299" r="72737" b="27466"/>
          <a:stretch/>
        </p:blipFill>
        <p:spPr>
          <a:xfrm>
            <a:off x="2024530" y="3850734"/>
            <a:ext cx="2434935" cy="240343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/>
          <p:nvPr/>
        </p:nvSpPr>
        <p:spPr>
          <a:xfrm>
            <a:off x="2361033" y="5232627"/>
            <a:ext cx="337200" cy="328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6" name="Shape 956"/>
          <p:cNvSpPr txBox="1"/>
          <p:nvPr/>
        </p:nvSpPr>
        <p:spPr>
          <a:xfrm>
            <a:off x="753267" y="5047733"/>
            <a:ext cx="866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grid cell</a:t>
            </a:r>
            <a:endParaRPr sz="1333"/>
          </a:p>
        </p:txBody>
      </p:sp>
      <p:cxnSp>
        <p:nvCxnSpPr>
          <p:cNvPr id="957" name="Shape 957"/>
          <p:cNvCxnSpPr/>
          <p:nvPr/>
        </p:nvCxnSpPr>
        <p:spPr>
          <a:xfrm rot="-5400000" flipH="1">
            <a:off x="884433" y="3920056"/>
            <a:ext cx="1076800" cy="1876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8" name="Shape 958"/>
          <p:cNvSpPr txBox="1"/>
          <p:nvPr/>
        </p:nvSpPr>
        <p:spPr>
          <a:xfrm>
            <a:off x="3066567" y="6167365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959" name="Shape 959"/>
          <p:cNvSpPr txBox="1"/>
          <p:nvPr/>
        </p:nvSpPr>
        <p:spPr>
          <a:xfrm>
            <a:off x="1820419" y="4852915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7</a:t>
            </a:r>
            <a:endParaRPr sz="800"/>
          </a:p>
        </p:txBody>
      </p:sp>
      <p:sp>
        <p:nvSpPr>
          <p:cNvPr id="960" name="Shape 960"/>
          <p:cNvSpPr/>
          <p:nvPr/>
        </p:nvSpPr>
        <p:spPr>
          <a:xfrm>
            <a:off x="524000" y="4238933"/>
            <a:ext cx="947600" cy="1144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61" name="Shape 961"/>
          <p:cNvSpPr/>
          <p:nvPr/>
        </p:nvSpPr>
        <p:spPr>
          <a:xfrm>
            <a:off x="5622200" y="3140900"/>
            <a:ext cx="47676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62" name="Shape 962"/>
          <p:cNvCxnSpPr/>
          <p:nvPr/>
        </p:nvCxnSpPr>
        <p:spPr>
          <a:xfrm rot="-5400000">
            <a:off x="2789600" y="1406333"/>
            <a:ext cx="1040800" cy="4624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3" name="Shape 963"/>
          <p:cNvSpPr txBox="1"/>
          <p:nvPr/>
        </p:nvSpPr>
        <p:spPr>
          <a:xfrm>
            <a:off x="10349265" y="3003819"/>
            <a:ext cx="50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1x30</a:t>
            </a:r>
            <a:endParaRPr sz="800"/>
          </a:p>
        </p:txBody>
      </p:sp>
      <p:sp>
        <p:nvSpPr>
          <p:cNvPr id="964" name="Shape 964"/>
          <p:cNvSpPr txBox="1"/>
          <p:nvPr/>
        </p:nvSpPr>
        <p:spPr>
          <a:xfrm>
            <a:off x="5901517" y="3262933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5</a:t>
            </a:r>
            <a:endParaRPr sz="800"/>
          </a:p>
        </p:txBody>
      </p:sp>
      <p:sp>
        <p:nvSpPr>
          <p:cNvPr id="965" name="Shape 965"/>
          <p:cNvSpPr txBox="1"/>
          <p:nvPr/>
        </p:nvSpPr>
        <p:spPr>
          <a:xfrm>
            <a:off x="6745417" y="3307600"/>
            <a:ext cx="298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5</a:t>
            </a:r>
            <a:endParaRPr sz="800"/>
          </a:p>
        </p:txBody>
      </p:sp>
      <p:sp>
        <p:nvSpPr>
          <p:cNvPr id="966" name="Shape 966"/>
          <p:cNvSpPr txBox="1"/>
          <p:nvPr/>
        </p:nvSpPr>
        <p:spPr>
          <a:xfrm>
            <a:off x="6374833" y="4522767"/>
            <a:ext cx="2696018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/>
              <a:t>two bboxes for each grid cell</a:t>
            </a:r>
            <a:endParaRPr sz="1333" dirty="0"/>
          </a:p>
        </p:txBody>
      </p:sp>
      <p:sp>
        <p:nvSpPr>
          <p:cNvPr id="967" name="Shape 967"/>
          <p:cNvSpPr/>
          <p:nvPr/>
        </p:nvSpPr>
        <p:spPr>
          <a:xfrm>
            <a:off x="2024533" y="4983567"/>
            <a:ext cx="1128800" cy="7744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68" name="Shape 968"/>
          <p:cNvCxnSpPr>
            <a:stCxn id="967" idx="3"/>
            <a:endCxn id="965" idx="2"/>
          </p:cNvCxnSpPr>
          <p:nvPr/>
        </p:nvCxnSpPr>
        <p:spPr>
          <a:xfrm rot="10800000" flipH="1">
            <a:off x="3153333" y="3550367"/>
            <a:ext cx="3741600" cy="1820400"/>
          </a:xfrm>
          <a:prstGeom prst="curvedConnector2">
            <a:avLst/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9" name="Shape 969"/>
          <p:cNvSpPr txBox="1"/>
          <p:nvPr/>
        </p:nvSpPr>
        <p:spPr>
          <a:xfrm>
            <a:off x="5305687" y="0"/>
            <a:ext cx="1684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Inference</a:t>
            </a:r>
            <a:endParaRPr sz="2400"/>
          </a:p>
        </p:txBody>
      </p:sp>
      <p:sp>
        <p:nvSpPr>
          <p:cNvPr id="970" name="Shape 970"/>
          <p:cNvSpPr/>
          <p:nvPr/>
        </p:nvSpPr>
        <p:spPr>
          <a:xfrm>
            <a:off x="2114400" y="4716967"/>
            <a:ext cx="827200" cy="13512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71" name="Shape 971"/>
          <p:cNvCxnSpPr>
            <a:stCxn id="970" idx="0"/>
            <a:endCxn id="964" idx="2"/>
          </p:cNvCxnSpPr>
          <p:nvPr/>
        </p:nvCxnSpPr>
        <p:spPr>
          <a:xfrm rot="-5400000">
            <a:off x="3683800" y="2349967"/>
            <a:ext cx="1211200" cy="35228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rgbClr val="F1C23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72" name="Shape 9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9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Shape 3751"/>
          <p:cNvSpPr/>
          <p:nvPr/>
        </p:nvSpPr>
        <p:spPr>
          <a:xfrm rot="5400000">
            <a:off x="-678443" y="1908985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2" name="Shape 3752"/>
          <p:cNvSpPr/>
          <p:nvPr/>
        </p:nvSpPr>
        <p:spPr>
          <a:xfrm rot="5400000">
            <a:off x="-424976" y="1909985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3" name="Shape 3753"/>
          <p:cNvSpPr/>
          <p:nvPr/>
        </p:nvSpPr>
        <p:spPr>
          <a:xfrm rot="5400000">
            <a:off x="-171509" y="1909985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4" name="Shape 3754"/>
          <p:cNvSpPr/>
          <p:nvPr/>
        </p:nvSpPr>
        <p:spPr>
          <a:xfrm rot="5400000">
            <a:off x="81957" y="1909985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5" name="Shape 3755"/>
          <p:cNvSpPr txBox="1"/>
          <p:nvPr/>
        </p:nvSpPr>
        <p:spPr>
          <a:xfrm>
            <a:off x="1701633" y="165060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…….</a:t>
            </a:r>
            <a:endParaRPr sz="800"/>
          </a:p>
        </p:txBody>
      </p:sp>
      <p:sp>
        <p:nvSpPr>
          <p:cNvPr id="3756" name="Shape 3756"/>
          <p:cNvSpPr/>
          <p:nvPr/>
        </p:nvSpPr>
        <p:spPr>
          <a:xfrm rot="5400000">
            <a:off x="785224" y="190591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7" name="Shape 3757"/>
          <p:cNvSpPr/>
          <p:nvPr/>
        </p:nvSpPr>
        <p:spPr>
          <a:xfrm rot="5400000">
            <a:off x="1038691" y="190691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8" name="Shape 3758"/>
          <p:cNvSpPr txBox="1"/>
          <p:nvPr/>
        </p:nvSpPr>
        <p:spPr>
          <a:xfrm>
            <a:off x="1148776" y="178528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bb3</a:t>
            </a:r>
            <a:endParaRPr sz="800"/>
          </a:p>
        </p:txBody>
      </p:sp>
      <p:sp>
        <p:nvSpPr>
          <p:cNvPr id="3759" name="Shape 3759"/>
          <p:cNvSpPr txBox="1"/>
          <p:nvPr/>
        </p:nvSpPr>
        <p:spPr>
          <a:xfrm>
            <a:off x="1388381" y="178528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bb4</a:t>
            </a:r>
            <a:endParaRPr sz="800"/>
          </a:p>
        </p:txBody>
      </p:sp>
      <p:sp>
        <p:nvSpPr>
          <p:cNvPr id="3760" name="Shape 3760"/>
          <p:cNvSpPr txBox="1"/>
          <p:nvPr/>
        </p:nvSpPr>
        <p:spPr>
          <a:xfrm>
            <a:off x="2079439" y="179812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bb97</a:t>
            </a:r>
            <a:endParaRPr sz="800"/>
          </a:p>
        </p:txBody>
      </p:sp>
      <p:sp>
        <p:nvSpPr>
          <p:cNvPr id="3761" name="Shape 3761"/>
          <p:cNvSpPr txBox="1"/>
          <p:nvPr/>
        </p:nvSpPr>
        <p:spPr>
          <a:xfrm>
            <a:off x="2350757" y="17724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bb98</a:t>
            </a:r>
            <a:endParaRPr sz="800"/>
          </a:p>
        </p:txBody>
      </p:sp>
      <p:sp>
        <p:nvSpPr>
          <p:cNvPr id="3762" name="Shape 3762"/>
          <p:cNvSpPr txBox="1"/>
          <p:nvPr/>
        </p:nvSpPr>
        <p:spPr>
          <a:xfrm>
            <a:off x="641843" y="178528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bb1</a:t>
            </a:r>
            <a:endParaRPr sz="800"/>
          </a:p>
        </p:txBody>
      </p:sp>
      <p:sp>
        <p:nvSpPr>
          <p:cNvPr id="3763" name="Shape 3763"/>
          <p:cNvSpPr txBox="1"/>
          <p:nvPr/>
        </p:nvSpPr>
        <p:spPr>
          <a:xfrm>
            <a:off x="895309" y="178528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bb2</a:t>
            </a:r>
            <a:endParaRPr sz="800"/>
          </a:p>
        </p:txBody>
      </p:sp>
      <p:cxnSp>
        <p:nvCxnSpPr>
          <p:cNvPr id="3764" name="Shape 3764"/>
          <p:cNvCxnSpPr/>
          <p:nvPr/>
        </p:nvCxnSpPr>
        <p:spPr>
          <a:xfrm>
            <a:off x="2759349" y="1889033"/>
            <a:ext cx="7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5" name="Shape 3765"/>
          <p:cNvSpPr txBox="1"/>
          <p:nvPr/>
        </p:nvSpPr>
        <p:spPr>
          <a:xfrm>
            <a:off x="2446201" y="1455041"/>
            <a:ext cx="1410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/>
              <a:t>Set zero</a:t>
            </a:r>
            <a:endParaRPr sz="800"/>
          </a:p>
          <a:p>
            <a:pPr algn="ctr"/>
            <a:r>
              <a:rPr lang="en" sz="800"/>
              <a:t> if score &lt; thresh1 (0.2)</a:t>
            </a:r>
            <a:endParaRPr sz="800"/>
          </a:p>
        </p:txBody>
      </p:sp>
      <p:sp>
        <p:nvSpPr>
          <p:cNvPr id="3766" name="Shape 3766"/>
          <p:cNvSpPr/>
          <p:nvPr/>
        </p:nvSpPr>
        <p:spPr>
          <a:xfrm rot="5400000">
            <a:off x="2241391" y="1911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7" name="Shape 3767"/>
          <p:cNvSpPr/>
          <p:nvPr/>
        </p:nvSpPr>
        <p:spPr>
          <a:xfrm rot="5400000">
            <a:off x="2494857" y="1912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8" name="Shape 3768"/>
          <p:cNvSpPr/>
          <p:nvPr/>
        </p:nvSpPr>
        <p:spPr>
          <a:xfrm rot="5400000">
            <a:off x="2748324" y="1912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9" name="Shape 3769"/>
          <p:cNvSpPr/>
          <p:nvPr/>
        </p:nvSpPr>
        <p:spPr>
          <a:xfrm rot="5400000">
            <a:off x="3001791" y="1912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70" name="Shape 3770"/>
          <p:cNvSpPr txBox="1"/>
          <p:nvPr/>
        </p:nvSpPr>
        <p:spPr>
          <a:xfrm>
            <a:off x="4621467" y="1653153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…….</a:t>
            </a:r>
            <a:endParaRPr sz="800"/>
          </a:p>
        </p:txBody>
      </p:sp>
      <p:sp>
        <p:nvSpPr>
          <p:cNvPr id="3771" name="Shape 3771"/>
          <p:cNvSpPr/>
          <p:nvPr/>
        </p:nvSpPr>
        <p:spPr>
          <a:xfrm rot="5400000">
            <a:off x="3705057" y="190846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72" name="Shape 3772"/>
          <p:cNvSpPr/>
          <p:nvPr/>
        </p:nvSpPr>
        <p:spPr>
          <a:xfrm rot="5400000">
            <a:off x="3958524" y="190946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73" name="Shape 3773"/>
          <p:cNvSpPr txBox="1"/>
          <p:nvPr/>
        </p:nvSpPr>
        <p:spPr>
          <a:xfrm>
            <a:off x="4068609" y="18107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bb3</a:t>
            </a:r>
            <a:endParaRPr sz="800"/>
          </a:p>
        </p:txBody>
      </p:sp>
      <p:sp>
        <p:nvSpPr>
          <p:cNvPr id="3774" name="Shape 3774"/>
          <p:cNvSpPr txBox="1"/>
          <p:nvPr/>
        </p:nvSpPr>
        <p:spPr>
          <a:xfrm>
            <a:off x="4308215" y="18107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bb4</a:t>
            </a:r>
            <a:endParaRPr sz="800"/>
          </a:p>
        </p:txBody>
      </p:sp>
      <p:sp>
        <p:nvSpPr>
          <p:cNvPr id="3775" name="Shape 3775"/>
          <p:cNvSpPr txBox="1"/>
          <p:nvPr/>
        </p:nvSpPr>
        <p:spPr>
          <a:xfrm>
            <a:off x="4999272" y="182361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bb97</a:t>
            </a:r>
            <a:endParaRPr sz="800"/>
          </a:p>
        </p:txBody>
      </p:sp>
      <p:sp>
        <p:nvSpPr>
          <p:cNvPr id="3776" name="Shape 3776"/>
          <p:cNvSpPr txBox="1"/>
          <p:nvPr/>
        </p:nvSpPr>
        <p:spPr>
          <a:xfrm>
            <a:off x="5270591" y="17979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bb98</a:t>
            </a:r>
            <a:endParaRPr sz="800"/>
          </a:p>
        </p:txBody>
      </p:sp>
      <p:sp>
        <p:nvSpPr>
          <p:cNvPr id="3777" name="Shape 3777"/>
          <p:cNvSpPr txBox="1"/>
          <p:nvPr/>
        </p:nvSpPr>
        <p:spPr>
          <a:xfrm>
            <a:off x="3561676" y="18107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bb1</a:t>
            </a:r>
            <a:endParaRPr sz="800"/>
          </a:p>
        </p:txBody>
      </p:sp>
      <p:sp>
        <p:nvSpPr>
          <p:cNvPr id="3778" name="Shape 3778"/>
          <p:cNvSpPr txBox="1"/>
          <p:nvPr/>
        </p:nvSpPr>
        <p:spPr>
          <a:xfrm>
            <a:off x="3815143" y="18107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bb2</a:t>
            </a:r>
            <a:endParaRPr sz="800"/>
          </a:p>
        </p:txBody>
      </p:sp>
      <p:sp>
        <p:nvSpPr>
          <p:cNvPr id="3779" name="Shape 3779"/>
          <p:cNvSpPr txBox="1"/>
          <p:nvPr/>
        </p:nvSpPr>
        <p:spPr>
          <a:xfrm>
            <a:off x="3858365" y="3178375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780" name="Shape 3780"/>
          <p:cNvSpPr txBox="1"/>
          <p:nvPr/>
        </p:nvSpPr>
        <p:spPr>
          <a:xfrm>
            <a:off x="4363960" y="3178371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781" name="Shape 3781"/>
          <p:cNvSpPr txBox="1"/>
          <p:nvPr/>
        </p:nvSpPr>
        <p:spPr>
          <a:xfrm>
            <a:off x="5077065" y="3169869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cxnSp>
        <p:nvCxnSpPr>
          <p:cNvPr id="3782" name="Shape 3782"/>
          <p:cNvCxnSpPr/>
          <p:nvPr/>
        </p:nvCxnSpPr>
        <p:spPr>
          <a:xfrm>
            <a:off x="5621349" y="1886467"/>
            <a:ext cx="7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3" name="Shape 3783"/>
          <p:cNvSpPr txBox="1"/>
          <p:nvPr/>
        </p:nvSpPr>
        <p:spPr>
          <a:xfrm>
            <a:off x="5341968" y="1501108"/>
            <a:ext cx="1410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/>
              <a:t>Sort descending</a:t>
            </a:r>
            <a:endParaRPr sz="800"/>
          </a:p>
        </p:txBody>
      </p:sp>
      <p:sp>
        <p:nvSpPr>
          <p:cNvPr id="3784" name="Shape 3784"/>
          <p:cNvSpPr/>
          <p:nvPr/>
        </p:nvSpPr>
        <p:spPr>
          <a:xfrm rot="5400000">
            <a:off x="5103391" y="190896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5" name="Shape 3785"/>
          <p:cNvSpPr/>
          <p:nvPr/>
        </p:nvSpPr>
        <p:spPr>
          <a:xfrm rot="5400000">
            <a:off x="5356857" y="190996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6" name="Shape 3786"/>
          <p:cNvSpPr/>
          <p:nvPr/>
        </p:nvSpPr>
        <p:spPr>
          <a:xfrm rot="5400000">
            <a:off x="5610324" y="1909969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7" name="Shape 3787"/>
          <p:cNvSpPr/>
          <p:nvPr/>
        </p:nvSpPr>
        <p:spPr>
          <a:xfrm rot="5400000">
            <a:off x="6327275" y="19059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8" name="Shape 3788"/>
          <p:cNvSpPr txBox="1"/>
          <p:nvPr/>
        </p:nvSpPr>
        <p:spPr>
          <a:xfrm>
            <a:off x="7238611" y="1650587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…….</a:t>
            </a:r>
            <a:endParaRPr sz="800"/>
          </a:p>
        </p:txBody>
      </p:sp>
      <p:sp>
        <p:nvSpPr>
          <p:cNvPr id="3789" name="Shape 3789"/>
          <p:cNvSpPr/>
          <p:nvPr/>
        </p:nvSpPr>
        <p:spPr>
          <a:xfrm rot="5400000">
            <a:off x="6567057" y="19059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0" name="Shape 3790"/>
          <p:cNvSpPr/>
          <p:nvPr/>
        </p:nvSpPr>
        <p:spPr>
          <a:xfrm rot="5400000">
            <a:off x="6820524" y="19069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1" name="Shape 3791"/>
          <p:cNvSpPr txBox="1"/>
          <p:nvPr/>
        </p:nvSpPr>
        <p:spPr>
          <a:xfrm>
            <a:off x="6900843" y="178512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bb98</a:t>
            </a:r>
            <a:endParaRPr sz="800"/>
          </a:p>
        </p:txBody>
      </p:sp>
      <p:sp>
        <p:nvSpPr>
          <p:cNvPr id="3792" name="Shape 3792"/>
          <p:cNvSpPr txBox="1"/>
          <p:nvPr/>
        </p:nvSpPr>
        <p:spPr>
          <a:xfrm>
            <a:off x="7639983" y="177247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bb2</a:t>
            </a:r>
            <a:endParaRPr sz="800"/>
          </a:p>
        </p:txBody>
      </p:sp>
      <p:sp>
        <p:nvSpPr>
          <p:cNvPr id="3793" name="Shape 3793"/>
          <p:cNvSpPr txBox="1"/>
          <p:nvPr/>
        </p:nvSpPr>
        <p:spPr>
          <a:xfrm>
            <a:off x="7861272" y="17979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bb4</a:t>
            </a:r>
            <a:endParaRPr sz="800"/>
          </a:p>
        </p:txBody>
      </p:sp>
      <p:sp>
        <p:nvSpPr>
          <p:cNvPr id="3794" name="Shape 3794"/>
          <p:cNvSpPr txBox="1"/>
          <p:nvPr/>
        </p:nvSpPr>
        <p:spPr>
          <a:xfrm>
            <a:off x="8132591" y="177229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bb97</a:t>
            </a:r>
            <a:endParaRPr sz="800"/>
          </a:p>
        </p:txBody>
      </p:sp>
      <p:sp>
        <p:nvSpPr>
          <p:cNvPr id="3795" name="Shape 3795"/>
          <p:cNvSpPr txBox="1"/>
          <p:nvPr/>
        </p:nvSpPr>
        <p:spPr>
          <a:xfrm>
            <a:off x="6423676" y="178512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bb3</a:t>
            </a:r>
            <a:endParaRPr sz="800"/>
          </a:p>
        </p:txBody>
      </p:sp>
      <p:sp>
        <p:nvSpPr>
          <p:cNvPr id="3796" name="Shape 3796"/>
          <p:cNvSpPr txBox="1"/>
          <p:nvPr/>
        </p:nvSpPr>
        <p:spPr>
          <a:xfrm>
            <a:off x="6665447" y="16874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bb1</a:t>
            </a:r>
            <a:endParaRPr sz="800"/>
          </a:p>
        </p:txBody>
      </p:sp>
      <p:sp>
        <p:nvSpPr>
          <p:cNvPr id="3797" name="Shape 3797"/>
          <p:cNvSpPr txBox="1"/>
          <p:nvPr/>
        </p:nvSpPr>
        <p:spPr>
          <a:xfrm>
            <a:off x="7690780" y="3177951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798" name="Shape 3798"/>
          <p:cNvSpPr txBox="1"/>
          <p:nvPr/>
        </p:nvSpPr>
        <p:spPr>
          <a:xfrm>
            <a:off x="8186696" y="3175379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799" name="Shape 3799"/>
          <p:cNvSpPr txBox="1"/>
          <p:nvPr/>
        </p:nvSpPr>
        <p:spPr>
          <a:xfrm>
            <a:off x="7939065" y="3175379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cxnSp>
        <p:nvCxnSpPr>
          <p:cNvPr id="3800" name="Shape 3800"/>
          <p:cNvCxnSpPr/>
          <p:nvPr/>
        </p:nvCxnSpPr>
        <p:spPr>
          <a:xfrm>
            <a:off x="8447893" y="1889033"/>
            <a:ext cx="7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1" name="Shape 3801"/>
          <p:cNvSpPr/>
          <p:nvPr/>
        </p:nvSpPr>
        <p:spPr>
          <a:xfrm rot="5400000">
            <a:off x="7821691" y="19226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2" name="Shape 3802"/>
          <p:cNvSpPr/>
          <p:nvPr/>
        </p:nvSpPr>
        <p:spPr>
          <a:xfrm rot="5400000">
            <a:off x="8075157" y="19236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3" name="Shape 3803"/>
          <p:cNvSpPr/>
          <p:nvPr/>
        </p:nvSpPr>
        <p:spPr>
          <a:xfrm rot="5400000">
            <a:off x="8328624" y="1923603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4" name="Shape 3804"/>
          <p:cNvSpPr/>
          <p:nvPr/>
        </p:nvSpPr>
        <p:spPr>
          <a:xfrm rot="5400000">
            <a:off x="9045575" y="1919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5" name="Shape 3805"/>
          <p:cNvSpPr txBox="1"/>
          <p:nvPr/>
        </p:nvSpPr>
        <p:spPr>
          <a:xfrm>
            <a:off x="9956911" y="1664220"/>
            <a:ext cx="8180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…….</a:t>
            </a:r>
            <a:endParaRPr sz="800"/>
          </a:p>
        </p:txBody>
      </p:sp>
      <p:sp>
        <p:nvSpPr>
          <p:cNvPr id="3806" name="Shape 3806"/>
          <p:cNvSpPr/>
          <p:nvPr/>
        </p:nvSpPr>
        <p:spPr>
          <a:xfrm rot="5400000">
            <a:off x="9285357" y="1919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7" name="Shape 3807"/>
          <p:cNvSpPr/>
          <p:nvPr/>
        </p:nvSpPr>
        <p:spPr>
          <a:xfrm rot="5400000">
            <a:off x="9538824" y="1920536"/>
            <a:ext cx="3032800" cy="11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08" name="Shape 3808"/>
          <p:cNvSpPr txBox="1"/>
          <p:nvPr/>
        </p:nvSpPr>
        <p:spPr>
          <a:xfrm>
            <a:off x="9619143" y="19214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bb98</a:t>
            </a:r>
            <a:endParaRPr sz="800"/>
          </a:p>
        </p:txBody>
      </p:sp>
      <p:sp>
        <p:nvSpPr>
          <p:cNvPr id="3809" name="Shape 3809"/>
          <p:cNvSpPr txBox="1"/>
          <p:nvPr/>
        </p:nvSpPr>
        <p:spPr>
          <a:xfrm>
            <a:off x="10358283" y="190880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bb2</a:t>
            </a:r>
            <a:endParaRPr sz="800"/>
          </a:p>
        </p:txBody>
      </p:sp>
      <p:sp>
        <p:nvSpPr>
          <p:cNvPr id="3810" name="Shape 3810"/>
          <p:cNvSpPr txBox="1"/>
          <p:nvPr/>
        </p:nvSpPr>
        <p:spPr>
          <a:xfrm>
            <a:off x="10579572" y="193428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bb4</a:t>
            </a:r>
            <a:endParaRPr sz="800"/>
          </a:p>
        </p:txBody>
      </p:sp>
      <p:sp>
        <p:nvSpPr>
          <p:cNvPr id="3811" name="Shape 3811"/>
          <p:cNvSpPr txBox="1"/>
          <p:nvPr/>
        </p:nvSpPr>
        <p:spPr>
          <a:xfrm>
            <a:off x="10850891" y="190863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bb97</a:t>
            </a:r>
            <a:endParaRPr sz="800"/>
          </a:p>
        </p:txBody>
      </p:sp>
      <p:sp>
        <p:nvSpPr>
          <p:cNvPr id="3812" name="Shape 3812"/>
          <p:cNvSpPr txBox="1"/>
          <p:nvPr/>
        </p:nvSpPr>
        <p:spPr>
          <a:xfrm>
            <a:off x="9141976" y="192145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bb3</a:t>
            </a:r>
            <a:endParaRPr sz="800"/>
          </a:p>
        </p:txBody>
      </p:sp>
      <p:sp>
        <p:nvSpPr>
          <p:cNvPr id="3813" name="Shape 3813"/>
          <p:cNvSpPr txBox="1"/>
          <p:nvPr/>
        </p:nvSpPr>
        <p:spPr>
          <a:xfrm>
            <a:off x="9383747" y="182376"/>
            <a:ext cx="506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bb1</a:t>
            </a:r>
            <a:endParaRPr sz="800"/>
          </a:p>
        </p:txBody>
      </p:sp>
      <p:sp>
        <p:nvSpPr>
          <p:cNvPr id="3814" name="Shape 3814"/>
          <p:cNvSpPr txBox="1"/>
          <p:nvPr/>
        </p:nvSpPr>
        <p:spPr>
          <a:xfrm>
            <a:off x="10409080" y="3175004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815" name="Shape 3815"/>
          <p:cNvSpPr txBox="1"/>
          <p:nvPr/>
        </p:nvSpPr>
        <p:spPr>
          <a:xfrm>
            <a:off x="10904996" y="3172433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816" name="Shape 3816"/>
          <p:cNvSpPr txBox="1"/>
          <p:nvPr/>
        </p:nvSpPr>
        <p:spPr>
          <a:xfrm>
            <a:off x="10657365" y="3172433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sp>
        <p:nvSpPr>
          <p:cNvPr id="3817" name="Shape 3817"/>
          <p:cNvSpPr txBox="1"/>
          <p:nvPr/>
        </p:nvSpPr>
        <p:spPr>
          <a:xfrm>
            <a:off x="9693741" y="3180933"/>
            <a:ext cx="288800" cy="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 b="1"/>
              <a:t>0</a:t>
            </a:r>
            <a:endParaRPr sz="800" b="1"/>
          </a:p>
        </p:txBody>
      </p:sp>
      <p:pic>
        <p:nvPicPr>
          <p:cNvPr id="3818" name="Shape 3818" descr="succ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180" y="150347"/>
            <a:ext cx="153200" cy="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Shape 3819" descr="error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853" y="150331"/>
            <a:ext cx="153200" cy="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Shape 3820" descr="error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553" y="150331"/>
            <a:ext cx="153200" cy="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Shape 3821" descr="error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8167" y="150916"/>
            <a:ext cx="153200" cy="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Shape 3822" descr="succ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280" y="150931"/>
            <a:ext cx="153200" cy="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Shape 3823" descr="succe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8380" y="150347"/>
            <a:ext cx="153200" cy="1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4" name="Shape 3824"/>
          <p:cNvSpPr txBox="1"/>
          <p:nvPr/>
        </p:nvSpPr>
        <p:spPr>
          <a:xfrm>
            <a:off x="8124408" y="1327427"/>
            <a:ext cx="14108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800"/>
              <a:t>NMS algorithm set </a:t>
            </a:r>
            <a:endParaRPr sz="800"/>
          </a:p>
          <a:p>
            <a:pPr algn="ctr"/>
            <a:r>
              <a:rPr lang="en" sz="800"/>
              <a:t>scores to zero for redundant bboxes</a:t>
            </a:r>
            <a:endParaRPr sz="800"/>
          </a:p>
        </p:txBody>
      </p:sp>
      <p:pic>
        <p:nvPicPr>
          <p:cNvPr id="3825" name="Shape 3825" descr="model_2.png"/>
          <p:cNvPicPr preferRelativeResize="0"/>
          <p:nvPr/>
        </p:nvPicPr>
        <p:blipFill rotWithShape="1">
          <a:blip r:embed="rId5">
            <a:alphaModFix/>
          </a:blip>
          <a:srcRect l="72721" t="27297" b="26394"/>
          <a:stretch/>
        </p:blipFill>
        <p:spPr>
          <a:xfrm>
            <a:off x="4719667" y="3867484"/>
            <a:ext cx="2832236" cy="2860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6" name="Shape 3826"/>
          <p:cNvCxnSpPr/>
          <p:nvPr/>
        </p:nvCxnSpPr>
        <p:spPr>
          <a:xfrm flipH="1">
            <a:off x="5269500" y="3508033"/>
            <a:ext cx="4080000" cy="1415200"/>
          </a:xfrm>
          <a:prstGeom prst="curvedConnector3">
            <a:avLst>
              <a:gd name="adj1" fmla="val 91279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7" name="Shape 3827"/>
          <p:cNvCxnSpPr>
            <a:stCxn id="3816" idx="2"/>
          </p:cNvCxnSpPr>
          <p:nvPr/>
        </p:nvCxnSpPr>
        <p:spPr>
          <a:xfrm rot="5400000">
            <a:off x="8691765" y="2231233"/>
            <a:ext cx="840400" cy="3379600"/>
          </a:xfrm>
          <a:prstGeom prst="curvedConnector2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8" name="Shape 3828"/>
          <p:cNvCxnSpPr>
            <a:stCxn id="3815" idx="2"/>
          </p:cNvCxnSpPr>
          <p:nvPr/>
        </p:nvCxnSpPr>
        <p:spPr>
          <a:xfrm rot="5400000">
            <a:off x="7600196" y="2750033"/>
            <a:ext cx="2698400" cy="4200000"/>
          </a:xfrm>
          <a:prstGeom prst="curvedConnector2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9" name="Shape 3829"/>
          <p:cNvSpPr txBox="1"/>
          <p:nvPr/>
        </p:nvSpPr>
        <p:spPr>
          <a:xfrm>
            <a:off x="607099" y="3362380"/>
            <a:ext cx="50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20x1</a:t>
            </a:r>
            <a:endParaRPr sz="800"/>
          </a:p>
        </p:txBody>
      </p:sp>
      <p:sp>
        <p:nvSpPr>
          <p:cNvPr id="3830" name="Shape 3830"/>
          <p:cNvSpPr txBox="1"/>
          <p:nvPr/>
        </p:nvSpPr>
        <p:spPr>
          <a:xfrm>
            <a:off x="2327599" y="3353671"/>
            <a:ext cx="506800" cy="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20x1</a:t>
            </a:r>
            <a:endParaRPr sz="800"/>
          </a:p>
        </p:txBody>
      </p: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8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816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IMPLE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통신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85489" y="2174235"/>
            <a:ext cx="1653872" cy="8587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육상용 서버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3881" y="2174235"/>
            <a:ext cx="1653872" cy="8587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선박용 서버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3449" y="2174235"/>
            <a:ext cx="1653872" cy="858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UI-Client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01587" y="5755723"/>
            <a:ext cx="1204703" cy="669303"/>
          </a:xfrm>
          <a:prstGeom prst="roundRect">
            <a:avLst/>
          </a:prstGeom>
          <a:solidFill>
            <a:srgbClr val="EE4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영상처리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Module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818520" y="3608890"/>
            <a:ext cx="1404593" cy="80496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ìì´íì´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57781" y="2174235"/>
            <a:ext cx="831495" cy="8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ìì´íì´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62386" y="2174235"/>
            <a:ext cx="831495" cy="8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ìì´íì´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2823" y="2402970"/>
            <a:ext cx="436253" cy="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ìì´íì´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38758" y="2397914"/>
            <a:ext cx="446364" cy="4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593023" y="3042602"/>
            <a:ext cx="69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1545" y="2936165"/>
            <a:ext cx="6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1187" y="2936165"/>
            <a:ext cx="68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68517" y="4204125"/>
            <a:ext cx="1653872" cy="85874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GPU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서버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6" name="Picture 2" descr="ìì´íì´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38619" y="4217747"/>
            <a:ext cx="831495" cy="83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18469" y="3032976"/>
            <a:ext cx="146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실시간 영상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9" name="직선 화살표 연결선 38"/>
          <p:cNvCxnSpPr>
            <a:stCxn id="35" idx="2"/>
            <a:endCxn id="14" idx="0"/>
          </p:cNvCxnSpPr>
          <p:nvPr/>
        </p:nvCxnSpPr>
        <p:spPr>
          <a:xfrm>
            <a:off x="5695453" y="5062866"/>
            <a:ext cx="8486" cy="69285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7" idx="0"/>
            <a:endCxn id="36" idx="0"/>
          </p:cNvCxnSpPr>
          <p:nvPr/>
        </p:nvCxnSpPr>
        <p:spPr>
          <a:xfrm flipH="1">
            <a:off x="7270114" y="2589982"/>
            <a:ext cx="1592272" cy="20435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6" idx="0"/>
            <a:endCxn id="17" idx="0"/>
          </p:cNvCxnSpPr>
          <p:nvPr/>
        </p:nvCxnSpPr>
        <p:spPr>
          <a:xfrm flipV="1">
            <a:off x="7289276" y="2589982"/>
            <a:ext cx="15731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0"/>
            <a:endCxn id="12" idx="2"/>
          </p:cNvCxnSpPr>
          <p:nvPr/>
        </p:nvCxnSpPr>
        <p:spPr>
          <a:xfrm flipV="1">
            <a:off x="10520817" y="3032976"/>
            <a:ext cx="0" cy="57591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0"/>
            <a:endCxn id="9" idx="2"/>
          </p:cNvCxnSpPr>
          <p:nvPr/>
        </p:nvCxnSpPr>
        <p:spPr>
          <a:xfrm flipV="1">
            <a:off x="5695453" y="3032976"/>
            <a:ext cx="16972" cy="11711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8" idx="0"/>
            <a:endCxn id="19" idx="0"/>
          </p:cNvCxnSpPr>
          <p:nvPr/>
        </p:nvCxnSpPr>
        <p:spPr>
          <a:xfrm flipH="1">
            <a:off x="2685122" y="2621096"/>
            <a:ext cx="169770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93023" y="5076939"/>
            <a:ext cx="69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17839" y="3571333"/>
            <a:ext cx="127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UDP SOCKET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73978" y="1920792"/>
            <a:ext cx="127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TCP SOCKET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05311" y="3543456"/>
            <a:ext cx="19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TCP   SOCKET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363577" y="4190501"/>
            <a:ext cx="1653872" cy="8587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 STREAMINGSERVER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33811" y="3416487"/>
            <a:ext cx="142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GET  URL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9" name="직선 화살표 연결선 78"/>
          <p:cNvCxnSpPr>
            <a:stCxn id="66" idx="0"/>
          </p:cNvCxnSpPr>
          <p:nvPr/>
        </p:nvCxnSpPr>
        <p:spPr>
          <a:xfrm flipV="1">
            <a:off x="3190513" y="2621096"/>
            <a:ext cx="15971" cy="15694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943946" y="3032976"/>
            <a:ext cx="69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WiFi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04799" y="2174235"/>
            <a:ext cx="8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HTTP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7" name="직선 화살표 연결선 86"/>
          <p:cNvCxnSpPr>
            <a:stCxn id="35" idx="1"/>
            <a:endCxn id="66" idx="3"/>
          </p:cNvCxnSpPr>
          <p:nvPr/>
        </p:nvCxnSpPr>
        <p:spPr>
          <a:xfrm flipH="1" flipV="1">
            <a:off x="4017449" y="4619872"/>
            <a:ext cx="851068" cy="136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5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9" grpId="0"/>
      <p:bldP spid="60" grpId="0"/>
      <p:bldP spid="61" grpId="0"/>
      <p:bldP spid="62" grpId="0"/>
      <p:bldP spid="66" grpId="0" animBg="1"/>
      <p:bldP spid="78" grpId="0"/>
      <p:bldP spid="8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816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IMPLE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828" t="33004" r="39573" b="8436"/>
          <a:stretch/>
        </p:blipFill>
        <p:spPr>
          <a:xfrm>
            <a:off x="717118" y="1667411"/>
            <a:ext cx="9277114" cy="51274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217286" y="1822624"/>
            <a:ext cx="1653872" cy="858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UI-Client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47" y="2715487"/>
            <a:ext cx="8405849" cy="260138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36454" y="1709506"/>
            <a:ext cx="3663678" cy="512867"/>
            <a:chOff x="325437" y="5045868"/>
            <a:chExt cx="1770063" cy="402432"/>
          </a:xfrm>
        </p:grpSpPr>
        <p:sp>
          <p:nvSpPr>
            <p:cNvPr id="15" name="AutoShape 51"/>
            <p:cNvSpPr>
              <a:spLocks noChangeArrowheads="1"/>
            </p:cNvSpPr>
            <p:nvPr/>
          </p:nvSpPr>
          <p:spPr bwMode="auto">
            <a:xfrm>
              <a:off x="325437" y="5045868"/>
              <a:ext cx="1770063" cy="402432"/>
            </a:xfrm>
            <a:prstGeom prst="roundRect">
              <a:avLst>
                <a:gd name="adj" fmla="val 10333"/>
              </a:avLst>
            </a:prstGeom>
            <a:solidFill>
              <a:srgbClr val="003366"/>
            </a:solidFill>
            <a:ln w="19050" algn="ctr">
              <a:noFill/>
              <a:round/>
              <a:headEnd/>
              <a:tailEnd/>
            </a:ln>
            <a:effectLst>
              <a:outerShdw dist="28398" dir="1593903" algn="ctr" rotWithShape="0">
                <a:srgbClr val="5F5F5F">
                  <a:alpha val="50000"/>
                </a:srgb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r>
                <a:rPr lang="ko-KR" altLang="en-US" sz="2000" dirty="0" smtClean="0">
                  <a:solidFill>
                    <a:schemeClr val="bg1"/>
                  </a:solidFill>
                </a:rPr>
                <a:t>선박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외부</a:t>
              </a:r>
              <a:endParaRPr lang="ko-KR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AutoShape 92"/>
            <p:cNvSpPr>
              <a:spLocks noChangeArrowheads="1"/>
            </p:cNvSpPr>
            <p:nvPr/>
          </p:nvSpPr>
          <p:spPr bwMode="auto">
            <a:xfrm>
              <a:off x="357187" y="5053672"/>
              <a:ext cx="1701801" cy="1603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alpha val="399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endParaRPr lang="ko-KR" altLang="en-US" sz="12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0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36454" y="1709506"/>
            <a:ext cx="3663678" cy="512867"/>
            <a:chOff x="325437" y="5045868"/>
            <a:chExt cx="1770063" cy="402432"/>
          </a:xfrm>
        </p:grpSpPr>
        <p:sp>
          <p:nvSpPr>
            <p:cNvPr id="15" name="AutoShape 51"/>
            <p:cNvSpPr>
              <a:spLocks noChangeArrowheads="1"/>
            </p:cNvSpPr>
            <p:nvPr/>
          </p:nvSpPr>
          <p:spPr bwMode="auto">
            <a:xfrm>
              <a:off x="325437" y="5045868"/>
              <a:ext cx="1770063" cy="402432"/>
            </a:xfrm>
            <a:prstGeom prst="roundRect">
              <a:avLst>
                <a:gd name="adj" fmla="val 10333"/>
              </a:avLst>
            </a:prstGeom>
            <a:solidFill>
              <a:srgbClr val="003366"/>
            </a:solidFill>
            <a:ln w="19050" algn="ctr">
              <a:noFill/>
              <a:round/>
              <a:headEnd/>
              <a:tailEnd/>
            </a:ln>
            <a:effectLst>
              <a:outerShdw dist="28398" dir="1593903" algn="ctr" rotWithShape="0">
                <a:srgbClr val="5F5F5F">
                  <a:alpha val="50000"/>
                </a:srgb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r>
                <a:rPr lang="ko-KR" altLang="en-US" sz="2000" dirty="0" smtClean="0">
                  <a:solidFill>
                    <a:schemeClr val="bg1"/>
                  </a:solidFill>
                </a:rPr>
                <a:t>선박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내부</a:t>
              </a:r>
              <a:endParaRPr lang="ko-KR" altLang="ko-KR" sz="2000" dirty="0">
                <a:solidFill>
                  <a:schemeClr val="bg1"/>
                </a:solidFill>
              </a:endParaRPr>
            </a:p>
          </p:txBody>
        </p:sp>
        <p:sp>
          <p:nvSpPr>
            <p:cNvPr id="16" name="AutoShape 92"/>
            <p:cNvSpPr>
              <a:spLocks noChangeArrowheads="1"/>
            </p:cNvSpPr>
            <p:nvPr/>
          </p:nvSpPr>
          <p:spPr bwMode="auto">
            <a:xfrm>
              <a:off x="357187" y="5053672"/>
              <a:ext cx="1701801" cy="1603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FFFF">
                    <a:alpha val="399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endParaRPr lang="ko-KR" altLang="en-US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031" name="그룹 1030"/>
          <p:cNvGrpSpPr/>
          <p:nvPr/>
        </p:nvGrpSpPr>
        <p:grpSpPr>
          <a:xfrm>
            <a:off x="4708442" y="1790214"/>
            <a:ext cx="7218778" cy="4879769"/>
            <a:chOff x="4708442" y="1790214"/>
            <a:chExt cx="7218778" cy="48797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03" t="14160" r="37928" b="14686"/>
            <a:stretch/>
          </p:blipFill>
          <p:spPr>
            <a:xfrm>
              <a:off x="6448702" y="1790214"/>
              <a:ext cx="3797819" cy="4879769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720687" y="2339665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FF0000"/>
                  </a:solidFill>
                </a:rPr>
                <a:t>GPS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센서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001704" y="2062259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FF0000"/>
                  </a:solidFill>
                </a:rPr>
                <a:t>지자기 센서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124113" y="3066766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노트북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381356" y="5371097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키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dirty="0" err="1" smtClean="0">
                  <a:solidFill>
                    <a:srgbClr val="FF0000"/>
                  </a:solidFill>
                </a:rPr>
                <a:t>러더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94074" y="4230099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모터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직선 연결선 5"/>
            <p:cNvCxnSpPr>
              <a:endCxn id="20" idx="1"/>
            </p:cNvCxnSpPr>
            <p:nvPr/>
          </p:nvCxnSpPr>
          <p:spPr>
            <a:xfrm>
              <a:off x="9814502" y="4491241"/>
              <a:ext cx="67957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456449" y="5242143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릴레이 센서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직선 연결선 24"/>
            <p:cNvCxnSpPr>
              <a:stCxn id="24" idx="3"/>
            </p:cNvCxnSpPr>
            <p:nvPr/>
          </p:nvCxnSpPr>
          <p:spPr>
            <a:xfrm>
              <a:off x="6889595" y="5503285"/>
              <a:ext cx="485328" cy="38260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004114" y="6061950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신호 수신기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708442" y="3315294"/>
              <a:ext cx="1433146" cy="5222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F0000"/>
                  </a:solidFill>
                </a:rPr>
                <a:t>카메라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026" name="Picture 2" descr="ì§­íë¡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022" y="3080464"/>
              <a:ext cx="1132572" cy="113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직선 연결선 29"/>
            <p:cNvCxnSpPr>
              <a:stCxn id="1026" idx="3"/>
            </p:cNvCxnSpPr>
            <p:nvPr/>
          </p:nvCxnSpPr>
          <p:spPr>
            <a:xfrm>
              <a:off x="7305594" y="3646750"/>
              <a:ext cx="86735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2" y="3009571"/>
            <a:ext cx="3611504" cy="23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elos boa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0" r="2376" b="2901"/>
          <a:stretch/>
        </p:blipFill>
        <p:spPr bwMode="auto">
          <a:xfrm>
            <a:off x="4226412" y="1643765"/>
            <a:ext cx="7928667" cy="520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1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EXPECT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사각형: 둥근 모서리 1"/>
          <p:cNvSpPr/>
          <p:nvPr/>
        </p:nvSpPr>
        <p:spPr>
          <a:xfrm>
            <a:off x="1873975" y="3143797"/>
            <a:ext cx="3396343" cy="822960"/>
          </a:xfrm>
          <a:prstGeom prst="roundRect">
            <a:avLst/>
          </a:prstGeom>
          <a:solidFill>
            <a:srgbClr val="A98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4"/>
          <p:cNvSpPr/>
          <p:nvPr/>
        </p:nvSpPr>
        <p:spPr>
          <a:xfrm>
            <a:off x="3990158" y="3143797"/>
            <a:ext cx="1280160" cy="822960"/>
          </a:xfrm>
          <a:custGeom>
            <a:avLst/>
            <a:gdLst>
              <a:gd name="connsiteX0" fmla="*/ 411480 w 1280160"/>
              <a:gd name="connsiteY0" fmla="*/ 0 h 822960"/>
              <a:gd name="connsiteX1" fmla="*/ 1142997 w 1280160"/>
              <a:gd name="connsiteY1" fmla="*/ 0 h 822960"/>
              <a:gd name="connsiteX2" fmla="*/ 1280160 w 1280160"/>
              <a:gd name="connsiteY2" fmla="*/ 137163 h 822960"/>
              <a:gd name="connsiteX3" fmla="*/ 1280160 w 1280160"/>
              <a:gd name="connsiteY3" fmla="*/ 685797 h 822960"/>
              <a:gd name="connsiteX4" fmla="*/ 1142997 w 1280160"/>
              <a:gd name="connsiteY4" fmla="*/ 822960 h 822960"/>
              <a:gd name="connsiteX5" fmla="*/ 411481 w 1280160"/>
              <a:gd name="connsiteY5" fmla="*/ 822960 h 822960"/>
              <a:gd name="connsiteX6" fmla="*/ 0 w 1280160"/>
              <a:gd name="connsiteY6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822960">
                <a:moveTo>
                  <a:pt x="411480" y="0"/>
                </a:moveTo>
                <a:lnTo>
                  <a:pt x="1142997" y="0"/>
                </a:lnTo>
                <a:cubicBezTo>
                  <a:pt x="1218750" y="0"/>
                  <a:pt x="1280160" y="61410"/>
                  <a:pt x="1280160" y="137163"/>
                </a:cubicBezTo>
                <a:lnTo>
                  <a:pt x="1280160" y="685797"/>
                </a:lnTo>
                <a:cubicBezTo>
                  <a:pt x="1280160" y="761550"/>
                  <a:pt x="1218750" y="822960"/>
                  <a:pt x="1142997" y="822960"/>
                </a:cubicBezTo>
                <a:lnTo>
                  <a:pt x="411481" y="822960"/>
                </a:lnTo>
                <a:lnTo>
                  <a:pt x="0" y="411480"/>
                </a:lnTo>
                <a:close/>
              </a:path>
            </a:pathLst>
          </a:custGeom>
          <a:solidFill>
            <a:srgbClr val="946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"/>
          <p:cNvSpPr/>
          <p:nvPr/>
        </p:nvSpPr>
        <p:spPr>
          <a:xfrm>
            <a:off x="1873975" y="4275911"/>
            <a:ext cx="3396343" cy="822960"/>
          </a:xfrm>
          <a:prstGeom prst="roundRect">
            <a:avLst/>
          </a:prstGeom>
          <a:solidFill>
            <a:srgbClr val="F8C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6"/>
          <p:cNvSpPr/>
          <p:nvPr/>
        </p:nvSpPr>
        <p:spPr>
          <a:xfrm>
            <a:off x="3990158" y="4275911"/>
            <a:ext cx="1280160" cy="822960"/>
          </a:xfrm>
          <a:custGeom>
            <a:avLst/>
            <a:gdLst>
              <a:gd name="connsiteX0" fmla="*/ 411480 w 1280160"/>
              <a:gd name="connsiteY0" fmla="*/ 0 h 822960"/>
              <a:gd name="connsiteX1" fmla="*/ 1142997 w 1280160"/>
              <a:gd name="connsiteY1" fmla="*/ 0 h 822960"/>
              <a:gd name="connsiteX2" fmla="*/ 1280160 w 1280160"/>
              <a:gd name="connsiteY2" fmla="*/ 137163 h 822960"/>
              <a:gd name="connsiteX3" fmla="*/ 1280160 w 1280160"/>
              <a:gd name="connsiteY3" fmla="*/ 685797 h 822960"/>
              <a:gd name="connsiteX4" fmla="*/ 1142997 w 1280160"/>
              <a:gd name="connsiteY4" fmla="*/ 822960 h 822960"/>
              <a:gd name="connsiteX5" fmla="*/ 411481 w 1280160"/>
              <a:gd name="connsiteY5" fmla="*/ 822960 h 822960"/>
              <a:gd name="connsiteX6" fmla="*/ 0 w 1280160"/>
              <a:gd name="connsiteY6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822960">
                <a:moveTo>
                  <a:pt x="411480" y="0"/>
                </a:moveTo>
                <a:lnTo>
                  <a:pt x="1142997" y="0"/>
                </a:lnTo>
                <a:cubicBezTo>
                  <a:pt x="1218750" y="0"/>
                  <a:pt x="1280160" y="61410"/>
                  <a:pt x="1280160" y="137163"/>
                </a:cubicBezTo>
                <a:lnTo>
                  <a:pt x="1280160" y="685797"/>
                </a:lnTo>
                <a:cubicBezTo>
                  <a:pt x="1280160" y="761550"/>
                  <a:pt x="1218750" y="822960"/>
                  <a:pt x="1142997" y="822960"/>
                </a:cubicBezTo>
                <a:lnTo>
                  <a:pt x="411481" y="822960"/>
                </a:lnTo>
                <a:lnTo>
                  <a:pt x="0" y="411480"/>
                </a:lnTo>
                <a:close/>
              </a:path>
            </a:pathLst>
          </a:custGeom>
          <a:solidFill>
            <a:srgbClr val="EEC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9"/>
          <p:cNvSpPr/>
          <p:nvPr/>
        </p:nvSpPr>
        <p:spPr>
          <a:xfrm flipH="1">
            <a:off x="7008767" y="3143797"/>
            <a:ext cx="3396343" cy="822960"/>
          </a:xfrm>
          <a:prstGeom prst="roundRect">
            <a:avLst/>
          </a:prstGeom>
          <a:solidFill>
            <a:srgbClr val="F8C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: 도형 10"/>
          <p:cNvSpPr/>
          <p:nvPr/>
        </p:nvSpPr>
        <p:spPr>
          <a:xfrm flipH="1">
            <a:off x="7008767" y="3143797"/>
            <a:ext cx="1280160" cy="822960"/>
          </a:xfrm>
          <a:custGeom>
            <a:avLst/>
            <a:gdLst>
              <a:gd name="connsiteX0" fmla="*/ 411480 w 1280160"/>
              <a:gd name="connsiteY0" fmla="*/ 0 h 822960"/>
              <a:gd name="connsiteX1" fmla="*/ 1142997 w 1280160"/>
              <a:gd name="connsiteY1" fmla="*/ 0 h 822960"/>
              <a:gd name="connsiteX2" fmla="*/ 1280160 w 1280160"/>
              <a:gd name="connsiteY2" fmla="*/ 137163 h 822960"/>
              <a:gd name="connsiteX3" fmla="*/ 1280160 w 1280160"/>
              <a:gd name="connsiteY3" fmla="*/ 685797 h 822960"/>
              <a:gd name="connsiteX4" fmla="*/ 1142997 w 1280160"/>
              <a:gd name="connsiteY4" fmla="*/ 822960 h 822960"/>
              <a:gd name="connsiteX5" fmla="*/ 411481 w 1280160"/>
              <a:gd name="connsiteY5" fmla="*/ 822960 h 822960"/>
              <a:gd name="connsiteX6" fmla="*/ 0 w 1280160"/>
              <a:gd name="connsiteY6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822960">
                <a:moveTo>
                  <a:pt x="411480" y="0"/>
                </a:moveTo>
                <a:lnTo>
                  <a:pt x="1142997" y="0"/>
                </a:lnTo>
                <a:cubicBezTo>
                  <a:pt x="1218750" y="0"/>
                  <a:pt x="1280160" y="61410"/>
                  <a:pt x="1280160" y="137163"/>
                </a:cubicBezTo>
                <a:lnTo>
                  <a:pt x="1280160" y="685797"/>
                </a:lnTo>
                <a:cubicBezTo>
                  <a:pt x="1280160" y="761550"/>
                  <a:pt x="1218750" y="822960"/>
                  <a:pt x="1142997" y="822960"/>
                </a:cubicBezTo>
                <a:lnTo>
                  <a:pt x="411481" y="822960"/>
                </a:lnTo>
                <a:lnTo>
                  <a:pt x="0" y="411480"/>
                </a:lnTo>
                <a:close/>
              </a:path>
            </a:pathLst>
          </a:custGeom>
          <a:solidFill>
            <a:srgbClr val="EEC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11"/>
          <p:cNvSpPr/>
          <p:nvPr/>
        </p:nvSpPr>
        <p:spPr>
          <a:xfrm flipH="1">
            <a:off x="7008767" y="4275911"/>
            <a:ext cx="3396343" cy="822960"/>
          </a:xfrm>
          <a:prstGeom prst="roundRect">
            <a:avLst/>
          </a:prstGeom>
          <a:solidFill>
            <a:srgbClr val="A98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: 도형 12"/>
          <p:cNvSpPr/>
          <p:nvPr/>
        </p:nvSpPr>
        <p:spPr>
          <a:xfrm flipH="1">
            <a:off x="7008767" y="4275911"/>
            <a:ext cx="1280160" cy="822960"/>
          </a:xfrm>
          <a:custGeom>
            <a:avLst/>
            <a:gdLst>
              <a:gd name="connsiteX0" fmla="*/ 411480 w 1280160"/>
              <a:gd name="connsiteY0" fmla="*/ 0 h 822960"/>
              <a:gd name="connsiteX1" fmla="*/ 1142997 w 1280160"/>
              <a:gd name="connsiteY1" fmla="*/ 0 h 822960"/>
              <a:gd name="connsiteX2" fmla="*/ 1280160 w 1280160"/>
              <a:gd name="connsiteY2" fmla="*/ 137163 h 822960"/>
              <a:gd name="connsiteX3" fmla="*/ 1280160 w 1280160"/>
              <a:gd name="connsiteY3" fmla="*/ 685797 h 822960"/>
              <a:gd name="connsiteX4" fmla="*/ 1142997 w 1280160"/>
              <a:gd name="connsiteY4" fmla="*/ 822960 h 822960"/>
              <a:gd name="connsiteX5" fmla="*/ 411481 w 1280160"/>
              <a:gd name="connsiteY5" fmla="*/ 822960 h 822960"/>
              <a:gd name="connsiteX6" fmla="*/ 0 w 1280160"/>
              <a:gd name="connsiteY6" fmla="*/ 41148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0160" h="822960">
                <a:moveTo>
                  <a:pt x="411480" y="0"/>
                </a:moveTo>
                <a:lnTo>
                  <a:pt x="1142997" y="0"/>
                </a:lnTo>
                <a:cubicBezTo>
                  <a:pt x="1218750" y="0"/>
                  <a:pt x="1280160" y="61410"/>
                  <a:pt x="1280160" y="137163"/>
                </a:cubicBezTo>
                <a:lnTo>
                  <a:pt x="1280160" y="685797"/>
                </a:lnTo>
                <a:cubicBezTo>
                  <a:pt x="1280160" y="761550"/>
                  <a:pt x="1218750" y="822960"/>
                  <a:pt x="1142997" y="822960"/>
                </a:cubicBezTo>
                <a:lnTo>
                  <a:pt x="411481" y="822960"/>
                </a:lnTo>
                <a:lnTo>
                  <a:pt x="0" y="411480"/>
                </a:lnTo>
                <a:close/>
              </a:path>
            </a:pathLst>
          </a:custGeom>
          <a:solidFill>
            <a:srgbClr val="946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15"/>
          <p:cNvSpPr/>
          <p:nvPr/>
        </p:nvSpPr>
        <p:spPr>
          <a:xfrm>
            <a:off x="4887278" y="1845007"/>
            <a:ext cx="2571794" cy="4513465"/>
          </a:xfrm>
          <a:prstGeom prst="roundRect">
            <a:avLst>
              <a:gd name="adj" fmla="val 10725"/>
            </a:avLst>
          </a:prstGeom>
          <a:solidFill>
            <a:srgbClr val="F9F9F7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062266" y="2403570"/>
            <a:ext cx="2221819" cy="3425371"/>
          </a:xfrm>
          <a:prstGeom prst="rect">
            <a:avLst/>
          </a:prstGeom>
          <a:gradFill>
            <a:gsLst>
              <a:gs pos="0">
                <a:srgbClr val="A980FA"/>
              </a:gs>
              <a:gs pos="100000">
                <a:srgbClr val="F8CF2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6011460" y="5924734"/>
            <a:ext cx="323431" cy="3234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23"/>
          <p:cNvSpPr/>
          <p:nvPr/>
        </p:nvSpPr>
        <p:spPr>
          <a:xfrm>
            <a:off x="5810318" y="2088003"/>
            <a:ext cx="725714" cy="1161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006" y="3016310"/>
            <a:ext cx="1532864" cy="15328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451796" y="333377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51796" y="44476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04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868158" y="3274458"/>
            <a:ext cx="1595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International</a:t>
            </a:r>
            <a:endParaRPr lang="ko-KR" altLang="en-US" sz="1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258747" y="4380608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Acessable</a:t>
            </a:r>
            <a:endParaRPr lang="ko-KR" altLang="en-US" sz="1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41111" y="35974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경재력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강화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41111" y="465898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접근성 확보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84363" y="333377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50433" y="4447634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44994" y="3261982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Safity</a:t>
            </a:r>
            <a:endParaRPr lang="ko-KR" altLang="en-US" sz="1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93665" y="438343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Service</a:t>
            </a:r>
            <a:endParaRPr lang="ko-KR" altLang="en-US" sz="1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22922" y="35173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해양사고예방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73752" y="46450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부가서비스창출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12729" y="47809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기대효과</a:t>
            </a:r>
            <a:endParaRPr lang="ko-KR" altLang="en-US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0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8242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7" y="1776596"/>
            <a:ext cx="6137900" cy="44677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27" y="1776596"/>
            <a:ext cx="6658904" cy="44677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63" y="1776596"/>
            <a:ext cx="6658904" cy="446779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16620" y="2803584"/>
            <a:ext cx="9897719" cy="253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200" dirty="0">
              <a:solidFill>
                <a:srgbClr val="FFFF00"/>
              </a:solidFill>
              <a:ea typeface="Adobe 고딕 Std B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21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육각형 4"/>
          <p:cNvSpPr/>
          <p:nvPr/>
        </p:nvSpPr>
        <p:spPr>
          <a:xfrm>
            <a:off x="2441276" y="1379366"/>
            <a:ext cx="7280694" cy="5357864"/>
          </a:xfrm>
          <a:prstGeom prst="hexagon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AD8E6A-1666-44A2-AC86-A8DD80413819}"/>
              </a:ext>
            </a:extLst>
          </p:cNvPr>
          <p:cNvGrpSpPr/>
          <p:nvPr/>
        </p:nvGrpSpPr>
        <p:grpSpPr>
          <a:xfrm>
            <a:off x="3640190" y="1500506"/>
            <a:ext cx="4673469" cy="4573011"/>
            <a:chOff x="3706967" y="1499220"/>
            <a:chExt cx="4673469" cy="4573011"/>
          </a:xfrm>
        </p:grpSpPr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997D1F10-E555-4413-91EA-613FA99CC99A}"/>
                </a:ext>
              </a:extLst>
            </p:cNvPr>
            <p:cNvSpPr/>
            <p:nvPr/>
          </p:nvSpPr>
          <p:spPr>
            <a:xfrm rot="14389806">
              <a:off x="4545661" y="3484023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평행 사변형 23">
              <a:extLst>
                <a:ext uri="{FF2B5EF4-FFF2-40B4-BE49-F238E27FC236}">
                  <a16:creationId xmlns:a16="http://schemas.microsoft.com/office/drawing/2014/main" id="{ACB0B9D7-C3D7-432F-A3CE-0A495206E4EA}"/>
                </a:ext>
              </a:extLst>
            </p:cNvPr>
            <p:cNvSpPr/>
            <p:nvPr/>
          </p:nvSpPr>
          <p:spPr>
            <a:xfrm rot="10809402">
              <a:off x="5524814" y="3205534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평행 사변형 24">
              <a:extLst>
                <a:ext uri="{FF2B5EF4-FFF2-40B4-BE49-F238E27FC236}">
                  <a16:creationId xmlns:a16="http://schemas.microsoft.com/office/drawing/2014/main" id="{4AB10DA3-BFE3-485D-8EAE-FC7962E501FB}"/>
                </a:ext>
              </a:extLst>
            </p:cNvPr>
            <p:cNvSpPr/>
            <p:nvPr/>
          </p:nvSpPr>
          <p:spPr>
            <a:xfrm rot="7183501">
              <a:off x="5792229" y="2171648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058F3F51-6933-4989-B75E-22372F77F18A}"/>
                </a:ext>
              </a:extLst>
            </p:cNvPr>
            <p:cNvSpPr/>
            <p:nvPr/>
          </p:nvSpPr>
          <p:spPr>
            <a:xfrm rot="3625901">
              <a:off x="5015621" y="1437968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평행 사변형 27">
              <a:extLst>
                <a:ext uri="{FF2B5EF4-FFF2-40B4-BE49-F238E27FC236}">
                  <a16:creationId xmlns:a16="http://schemas.microsoft.com/office/drawing/2014/main" id="{45716496-C38B-4C7B-9414-F924F960A605}"/>
                </a:ext>
              </a:extLst>
            </p:cNvPr>
            <p:cNvSpPr/>
            <p:nvPr/>
          </p:nvSpPr>
          <p:spPr>
            <a:xfrm>
              <a:off x="4003590" y="1742303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평행 사변형 29">
              <a:extLst>
                <a:ext uri="{FF2B5EF4-FFF2-40B4-BE49-F238E27FC236}">
                  <a16:creationId xmlns:a16="http://schemas.microsoft.com/office/drawing/2014/main" id="{BA40052A-3B65-4401-99D7-A6501FA6E6B0}"/>
                </a:ext>
              </a:extLst>
            </p:cNvPr>
            <p:cNvSpPr/>
            <p:nvPr/>
          </p:nvSpPr>
          <p:spPr>
            <a:xfrm rot="18015707">
              <a:off x="3768219" y="2768915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rgbClr val="F053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12">
              <a:extLst>
                <a:ext uri="{FF2B5EF4-FFF2-40B4-BE49-F238E27FC236}">
                  <a16:creationId xmlns:a16="http://schemas.microsoft.com/office/drawing/2014/main" id="{11842D6C-0077-4C5A-9BD8-E1ACEB816A10}"/>
                </a:ext>
              </a:extLst>
            </p:cNvPr>
            <p:cNvSpPr/>
            <p:nvPr/>
          </p:nvSpPr>
          <p:spPr>
            <a:xfrm rot="14389806">
              <a:off x="4497421" y="3559162"/>
              <a:ext cx="1682634" cy="2052061"/>
            </a:xfrm>
            <a:custGeom>
              <a:avLst/>
              <a:gdLst>
                <a:gd name="connsiteX0" fmla="*/ 0 w 2526956"/>
                <a:gd name="connsiteY0" fmla="*/ 2649459 h 2649459"/>
                <a:gd name="connsiteX1" fmla="*/ 1539851 w 2526956"/>
                <a:gd name="connsiteY1" fmla="*/ 0 h 2649459"/>
                <a:gd name="connsiteX2" fmla="*/ 2526956 w 2526956"/>
                <a:gd name="connsiteY2" fmla="*/ 0 h 2649459"/>
                <a:gd name="connsiteX3" fmla="*/ 987105 w 2526956"/>
                <a:gd name="connsiteY3" fmla="*/ 2649459 h 2649459"/>
                <a:gd name="connsiteX4" fmla="*/ 0 w 2526956"/>
                <a:gd name="connsiteY4" fmla="*/ 2649459 h 2649459"/>
                <a:gd name="connsiteX0" fmla="*/ 0 w 2526956"/>
                <a:gd name="connsiteY0" fmla="*/ 2649459 h 2649459"/>
                <a:gd name="connsiteX1" fmla="*/ 1539851 w 2526956"/>
                <a:gd name="connsiteY1" fmla="*/ 0 h 2649459"/>
                <a:gd name="connsiteX2" fmla="*/ 2526956 w 2526956"/>
                <a:gd name="connsiteY2" fmla="*/ 0 h 2649459"/>
                <a:gd name="connsiteX3" fmla="*/ 1362446 w 2526956"/>
                <a:gd name="connsiteY3" fmla="*/ 2052954 h 2649459"/>
                <a:gd name="connsiteX4" fmla="*/ 0 w 2526956"/>
                <a:gd name="connsiteY4" fmla="*/ 2649459 h 2649459"/>
                <a:gd name="connsiteX0" fmla="*/ 0 w 1656547"/>
                <a:gd name="connsiteY0" fmla="*/ 1225898 h 2052954"/>
                <a:gd name="connsiteX1" fmla="*/ 669442 w 1656547"/>
                <a:gd name="connsiteY1" fmla="*/ 0 h 2052954"/>
                <a:gd name="connsiteX2" fmla="*/ 1656547 w 1656547"/>
                <a:gd name="connsiteY2" fmla="*/ 0 h 2052954"/>
                <a:gd name="connsiteX3" fmla="*/ 492037 w 1656547"/>
                <a:gd name="connsiteY3" fmla="*/ 2052954 h 2052954"/>
                <a:gd name="connsiteX4" fmla="*/ 0 w 1656547"/>
                <a:gd name="connsiteY4" fmla="*/ 1225898 h 2052954"/>
                <a:gd name="connsiteX0" fmla="*/ 0 w 1673440"/>
                <a:gd name="connsiteY0" fmla="*/ 1230370 h 2052954"/>
                <a:gd name="connsiteX1" fmla="*/ 686335 w 1673440"/>
                <a:gd name="connsiteY1" fmla="*/ 0 h 2052954"/>
                <a:gd name="connsiteX2" fmla="*/ 1673440 w 1673440"/>
                <a:gd name="connsiteY2" fmla="*/ 0 h 2052954"/>
                <a:gd name="connsiteX3" fmla="*/ 508930 w 1673440"/>
                <a:gd name="connsiteY3" fmla="*/ 2052954 h 2052954"/>
                <a:gd name="connsiteX4" fmla="*/ 0 w 1673440"/>
                <a:gd name="connsiteY4" fmla="*/ 1230370 h 2052954"/>
                <a:gd name="connsiteX0" fmla="*/ 0 w 1674846"/>
                <a:gd name="connsiteY0" fmla="*/ 1207517 h 2052954"/>
                <a:gd name="connsiteX1" fmla="*/ 687741 w 1674846"/>
                <a:gd name="connsiteY1" fmla="*/ 0 h 2052954"/>
                <a:gd name="connsiteX2" fmla="*/ 1674846 w 1674846"/>
                <a:gd name="connsiteY2" fmla="*/ 0 h 2052954"/>
                <a:gd name="connsiteX3" fmla="*/ 510336 w 1674846"/>
                <a:gd name="connsiteY3" fmla="*/ 2052954 h 2052954"/>
                <a:gd name="connsiteX4" fmla="*/ 0 w 1674846"/>
                <a:gd name="connsiteY4" fmla="*/ 1207517 h 2052954"/>
                <a:gd name="connsiteX0" fmla="*/ 0 w 1674846"/>
                <a:gd name="connsiteY0" fmla="*/ 1207517 h 2052061"/>
                <a:gd name="connsiteX1" fmla="*/ 687741 w 1674846"/>
                <a:gd name="connsiteY1" fmla="*/ 0 h 2052061"/>
                <a:gd name="connsiteX2" fmla="*/ 1674846 w 1674846"/>
                <a:gd name="connsiteY2" fmla="*/ 0 h 2052061"/>
                <a:gd name="connsiteX3" fmla="*/ 496165 w 1674846"/>
                <a:gd name="connsiteY3" fmla="*/ 2052061 h 2052061"/>
                <a:gd name="connsiteX4" fmla="*/ 0 w 1674846"/>
                <a:gd name="connsiteY4" fmla="*/ 1207517 h 2052061"/>
                <a:gd name="connsiteX0" fmla="*/ 0 w 1682634"/>
                <a:gd name="connsiteY0" fmla="*/ 1195644 h 2052061"/>
                <a:gd name="connsiteX1" fmla="*/ 695529 w 1682634"/>
                <a:gd name="connsiteY1" fmla="*/ 0 h 2052061"/>
                <a:gd name="connsiteX2" fmla="*/ 1682634 w 1682634"/>
                <a:gd name="connsiteY2" fmla="*/ 0 h 2052061"/>
                <a:gd name="connsiteX3" fmla="*/ 503953 w 1682634"/>
                <a:gd name="connsiteY3" fmla="*/ 2052061 h 2052061"/>
                <a:gd name="connsiteX4" fmla="*/ 0 w 1682634"/>
                <a:gd name="connsiteY4" fmla="*/ 1195644 h 205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2634" h="2052061">
                  <a:moveTo>
                    <a:pt x="0" y="1195644"/>
                  </a:moveTo>
                  <a:lnTo>
                    <a:pt x="695529" y="0"/>
                  </a:lnTo>
                  <a:lnTo>
                    <a:pt x="1682634" y="0"/>
                  </a:lnTo>
                  <a:lnTo>
                    <a:pt x="503953" y="2052061"/>
                  </a:lnTo>
                  <a:lnTo>
                    <a:pt x="0" y="1195644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BE505D-8969-4F2A-9F62-65D3D07989C4}"/>
              </a:ext>
            </a:extLst>
          </p:cNvPr>
          <p:cNvSpPr txBox="1"/>
          <p:nvPr/>
        </p:nvSpPr>
        <p:spPr>
          <a:xfrm>
            <a:off x="4011644" y="28893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19D9AC-CFEC-4C44-8891-79311C706307}"/>
              </a:ext>
            </a:extLst>
          </p:cNvPr>
          <p:cNvSpPr txBox="1"/>
          <p:nvPr/>
        </p:nvSpPr>
        <p:spPr>
          <a:xfrm>
            <a:off x="4163632" y="4626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제어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93D270-F4BF-48F7-8A16-5F929BAB027B}"/>
              </a:ext>
            </a:extLst>
          </p:cNvPr>
          <p:cNvSpPr txBox="1"/>
          <p:nvPr/>
        </p:nvSpPr>
        <p:spPr>
          <a:xfrm>
            <a:off x="5729353" y="5378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F18928-BF11-4978-80DA-799B9D658A03}"/>
              </a:ext>
            </a:extLst>
          </p:cNvPr>
          <p:cNvSpPr txBox="1"/>
          <p:nvPr/>
        </p:nvSpPr>
        <p:spPr>
          <a:xfrm>
            <a:off x="5303072" y="1797591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희망 </a:t>
            </a: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꿈</a:t>
            </a: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사랑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5ADF6A-DE7C-4123-BA0C-B44972D3CA52}"/>
              </a:ext>
            </a:extLst>
          </p:cNvPr>
          <p:cNvSpPr txBox="1"/>
          <p:nvPr/>
        </p:nvSpPr>
        <p:spPr>
          <a:xfrm>
            <a:off x="7145541" y="2631354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A9C31-CDC4-4876-9B85-DCA3EC291A76}"/>
              </a:ext>
            </a:extLst>
          </p:cNvPr>
          <p:cNvSpPr txBox="1"/>
          <p:nvPr/>
        </p:nvSpPr>
        <p:spPr>
          <a:xfrm>
            <a:off x="7345506" y="437392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7364C3-9A84-4206-B6E9-55CEB987263C}"/>
              </a:ext>
            </a:extLst>
          </p:cNvPr>
          <p:cNvGrpSpPr/>
          <p:nvPr/>
        </p:nvGrpSpPr>
        <p:grpSpPr>
          <a:xfrm>
            <a:off x="326029" y="2604872"/>
            <a:ext cx="2552545" cy="3366324"/>
            <a:chOff x="777268" y="1735380"/>
            <a:chExt cx="2552545" cy="336632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7BD9AF-1E15-4114-9B28-5C4670ACCC3E}"/>
                </a:ext>
              </a:extLst>
            </p:cNvPr>
            <p:cNvSpPr txBox="1"/>
            <p:nvPr/>
          </p:nvSpPr>
          <p:spPr>
            <a:xfrm>
              <a:off x="777268" y="173538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스퀘어 ExtraBold" panose="020B0600000101010101" pitchFamily="50" charset="-127"/>
                </a:rPr>
                <a:t>통신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9DA57F-F3C2-4A83-901E-EA6AEFEAC63B}"/>
                </a:ext>
              </a:extLst>
            </p:cNvPr>
            <p:cNvSpPr txBox="1"/>
            <p:nvPr/>
          </p:nvSpPr>
          <p:spPr>
            <a:xfrm>
              <a:off x="777268" y="302626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제어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BAC534-83A6-4A4C-BCA8-76015B9CD569}"/>
                </a:ext>
              </a:extLst>
            </p:cNvPr>
            <p:cNvSpPr txBox="1"/>
            <p:nvPr/>
          </p:nvSpPr>
          <p:spPr>
            <a:xfrm>
              <a:off x="777268" y="4317158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A566CC-2F07-4288-A7BC-A9BA6F0EA72B}"/>
                </a:ext>
              </a:extLst>
            </p:cNvPr>
            <p:cNvSpPr txBox="1"/>
            <p:nvPr/>
          </p:nvSpPr>
          <p:spPr>
            <a:xfrm>
              <a:off x="1284060" y="2147599"/>
              <a:ext cx="204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선박 과 육상 통신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342E70-05E5-443E-A09A-AA79DF8AC2B4}"/>
                </a:ext>
              </a:extLst>
            </p:cNvPr>
            <p:cNvSpPr txBox="1"/>
            <p:nvPr/>
          </p:nvSpPr>
          <p:spPr>
            <a:xfrm>
              <a:off x="1379219" y="217837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04BE6D-3B11-45B5-ABB8-3A2926D825AA}"/>
                </a:ext>
              </a:extLst>
            </p:cNvPr>
            <p:cNvSpPr txBox="1"/>
            <p:nvPr/>
          </p:nvSpPr>
          <p:spPr>
            <a:xfrm>
              <a:off x="1275624" y="3354709"/>
              <a:ext cx="1824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선박 제어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5E0D30-78B6-4F68-969B-45524F201504}"/>
                </a:ext>
              </a:extLst>
            </p:cNvPr>
            <p:cNvSpPr txBox="1"/>
            <p:nvPr/>
          </p:nvSpPr>
          <p:spPr>
            <a:xfrm>
              <a:off x="1355249" y="4732372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선박 데이터 관리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1841D04-D493-48B9-B864-B667D621EB3E}"/>
              </a:ext>
            </a:extLst>
          </p:cNvPr>
          <p:cNvGrpSpPr/>
          <p:nvPr/>
        </p:nvGrpSpPr>
        <p:grpSpPr>
          <a:xfrm>
            <a:off x="9278922" y="3165129"/>
            <a:ext cx="2173407" cy="2021521"/>
            <a:chOff x="9175054" y="1735380"/>
            <a:chExt cx="2173407" cy="20215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24040A-0513-487C-92F6-AE21ECFB8315}"/>
                </a:ext>
              </a:extLst>
            </p:cNvPr>
            <p:cNvSpPr txBox="1"/>
            <p:nvPr/>
          </p:nvSpPr>
          <p:spPr>
            <a:xfrm>
              <a:off x="10779242" y="1735380"/>
              <a:ext cx="569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BADF20-1FA6-42E3-A3F4-19545FC65430}"/>
                </a:ext>
              </a:extLst>
            </p:cNvPr>
            <p:cNvSpPr txBox="1"/>
            <p:nvPr/>
          </p:nvSpPr>
          <p:spPr>
            <a:xfrm>
              <a:off x="10876857" y="3026269"/>
              <a:ext cx="471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C5D8B4-6824-4F64-AF7D-38F47F848ED1}"/>
                </a:ext>
              </a:extLst>
            </p:cNvPr>
            <p:cNvSpPr txBox="1"/>
            <p:nvPr/>
          </p:nvSpPr>
          <p:spPr>
            <a:xfrm>
              <a:off x="9432228" y="2146028"/>
              <a:ext cx="1802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UI(WEB) 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FE5133-4B77-4897-9BE1-C529C6729849}"/>
                </a:ext>
              </a:extLst>
            </p:cNvPr>
            <p:cNvSpPr txBox="1"/>
            <p:nvPr/>
          </p:nvSpPr>
          <p:spPr>
            <a:xfrm>
              <a:off x="9175054" y="3387569"/>
              <a:ext cx="1634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물체 인식 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6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" y="1379366"/>
            <a:ext cx="11236112" cy="5159457"/>
          </a:xfrm>
          <a:prstGeom prst="rect">
            <a:avLst/>
          </a:prstGeom>
        </p:spPr>
      </p:pic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F0538A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통 신</a:t>
            </a:r>
            <a:endParaRPr lang="ko-KR" altLang="ko-KR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4184" y="1673918"/>
            <a:ext cx="8388344" cy="1865408"/>
            <a:chOff x="3214184" y="1673918"/>
            <a:chExt cx="7504587" cy="1865408"/>
          </a:xfrm>
        </p:grpSpPr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>
              <a:off x="3214186" y="1673918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Log Management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모듈로부터 전달 받은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JSON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파일을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HTTP Body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에 담아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POST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방식 전송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5" y="2154325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선박의 비상상황을 고려하여 항상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HTTP GET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방식 전송하여 서버로부터의 응답을 수신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45607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JAVA Jetty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에서 서버로부터 전달받은 응답을 내부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TCP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소켓 통신으로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C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프로세스에 전달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auto">
            <a:xfrm>
              <a:off x="3221878" y="3136889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선박 장비들의 데이터를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C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프로세스가 수신 받아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JAVA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로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TCP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통신으로 전달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08" y="3600038"/>
            <a:ext cx="5387246" cy="3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F0538A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통 신</a:t>
            </a:r>
            <a:endParaRPr lang="ko-KR" altLang="ko-KR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4184" y="1673918"/>
            <a:ext cx="8388344" cy="1865408"/>
            <a:chOff x="3214184" y="1673918"/>
            <a:chExt cx="7504587" cy="1865408"/>
          </a:xfrm>
        </p:grpSpPr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>
              <a:off x="3214186" y="1673918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JAVA Jetty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를 사용하여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server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를 구축하였고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,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선박의 데이터들을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JSON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형태로 수신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5" y="2154325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DB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에 적재된 선박의 정보들을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UI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웹 서버에 전송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45607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이미지 프로세서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PC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로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UDP 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소켓을 통하여 선박의 이미지 수신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auto">
            <a:xfrm>
              <a:off x="3221878" y="3136889"/>
              <a:ext cx="7496893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UI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로부터 선박의 목표지점을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HTTP POST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방식으로 입력 받아 선박으로 </a:t>
              </a:r>
              <a:r>
                <a:rPr kumimoji="0" lang="en-US" altLang="ko-KR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HTTP</a:t>
              </a:r>
              <a:r>
                <a:rPr kumimoji="0" lang="ko-KR" altLang="en-US" kern="0" dirty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방식 전송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8" y="4684731"/>
            <a:ext cx="3663773" cy="2083273"/>
          </a:xfrm>
          <a:prstGeom prst="rect">
            <a:avLst/>
          </a:prstGeom>
        </p:spPr>
      </p:pic>
      <p:sp>
        <p:nvSpPr>
          <p:cNvPr id="15" name="AutoShape 59"/>
          <p:cNvSpPr>
            <a:spLocks noChangeArrowheads="1"/>
          </p:cNvSpPr>
          <p:nvPr/>
        </p:nvSpPr>
        <p:spPr bwMode="auto">
          <a:xfrm>
            <a:off x="3222784" y="3653735"/>
            <a:ext cx="8379744" cy="402437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이미지 프로세서의 식별된 장애물 정보는 </a:t>
            </a:r>
            <a:r>
              <a:rPr kumimoji="0" lang="en-US" altLang="ko-KR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Jetty PC</a:t>
            </a: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로 </a:t>
            </a:r>
            <a:r>
              <a:rPr kumimoji="0" lang="en-US" altLang="ko-KR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TCP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소켓 전송 </a:t>
            </a: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후 선박으로 </a:t>
            </a:r>
            <a:r>
              <a:rPr kumimoji="0" lang="en-US" altLang="ko-KR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HTTP</a:t>
            </a: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방식 전송</a:t>
            </a:r>
            <a:endParaRPr kumimoji="0" lang="en-US" altLang="ko-KR" kern="0" dirty="0" smtClean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  <p:sp>
        <p:nvSpPr>
          <p:cNvPr id="16" name="AutoShape 59"/>
          <p:cNvSpPr>
            <a:spLocks noChangeArrowheads="1"/>
          </p:cNvSpPr>
          <p:nvPr/>
        </p:nvSpPr>
        <p:spPr bwMode="auto">
          <a:xfrm>
            <a:off x="3214184" y="4193449"/>
            <a:ext cx="8379744" cy="402437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선박의 비상상황 제어를 위해 선박의 </a:t>
            </a:r>
            <a:r>
              <a:rPr kumimoji="0" lang="en-US" altLang="ko-KR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GET </a:t>
            </a:r>
            <a:r>
              <a:rPr kumimoji="0" lang="ko-KR" altLang="en-US" kern="0" dirty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요청에 대한 응답을 항시 준비</a:t>
            </a:r>
            <a:endParaRPr kumimoji="0" lang="en-US" altLang="ko-KR" kern="0" dirty="0" smtClean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FFFF00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ko-KR" altLang="en-US" sz="2400" dirty="0" smtClean="0"/>
              <a:t>데 이 터</a:t>
            </a:r>
            <a:endParaRPr lang="ko-KR" altLang="ko-KR" sz="2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214184" y="1673918"/>
            <a:ext cx="8800016" cy="1343269"/>
            <a:chOff x="3214184" y="1673918"/>
            <a:chExt cx="8800016" cy="1343269"/>
          </a:xfrm>
        </p:grpSpPr>
        <p:sp>
          <p:nvSpPr>
            <p:cNvPr id="58" name="AutoShape 59"/>
            <p:cNvSpPr>
              <a:spLocks noChangeArrowheads="1"/>
            </p:cNvSpPr>
            <p:nvPr/>
          </p:nvSpPr>
          <p:spPr bwMode="auto">
            <a:xfrm>
              <a:off x="3214186" y="1673918"/>
              <a:ext cx="8800014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선박에 설치된 여러 센서와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선박장치의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상태를 점검하고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,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가각의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부분에서 발생되는 데이터들을 통합관리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4" y="2154324"/>
              <a:ext cx="8800016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각각의 센서에서 발생하는 정보를 전송하는 메시지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(sentence)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형식을 정의</a:t>
              </a:r>
              <a:endParaRPr kumimoji="0" lang="en-US" altLang="ko-KR" kern="0" dirty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14750"/>
              <a:ext cx="8800016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</p:grpSp>
      <p:sp>
        <p:nvSpPr>
          <p:cNvPr id="16" name="AutoShape 59"/>
          <p:cNvSpPr>
            <a:spLocks noChangeArrowheads="1"/>
          </p:cNvSpPr>
          <p:nvPr/>
        </p:nvSpPr>
        <p:spPr bwMode="auto">
          <a:xfrm>
            <a:off x="3214184" y="2614749"/>
            <a:ext cx="8800016" cy="402437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ko-KR" altLang="en-US" kern="0" dirty="0" err="1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육상서버에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 위치한 데이터베이스에 적재하기 위해 수신된 데이터를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JSON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형식의 파일로 변환</a:t>
            </a:r>
            <a:endParaRPr kumimoji="0" lang="en-US" altLang="ko-KR" kern="0" dirty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  <p:sp>
        <p:nvSpPr>
          <p:cNvPr id="18" name="AutoShape 59"/>
          <p:cNvSpPr>
            <a:spLocks noChangeArrowheads="1"/>
          </p:cNvSpPr>
          <p:nvPr/>
        </p:nvSpPr>
        <p:spPr bwMode="auto">
          <a:xfrm>
            <a:off x="3214184" y="3142994"/>
            <a:ext cx="8800016" cy="618123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요구사항에 적합한 테이블을 설계하고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, 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수신된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JSON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형식의 데이터들을 테이블 특성에 적합한 정보만을 구분하여 적재</a:t>
            </a:r>
            <a:endParaRPr kumimoji="0" lang="en-US" altLang="ko-KR" kern="0" dirty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4" y="2614748"/>
            <a:ext cx="2629832" cy="39499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36" y="3886924"/>
            <a:ext cx="4233864" cy="2864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184" y="3886924"/>
            <a:ext cx="4319588" cy="28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 flipV="1">
            <a:off x="5534026" y="-2"/>
            <a:ext cx="6657976" cy="1317884"/>
          </a:xfrm>
          <a:custGeom>
            <a:avLst/>
            <a:gdLst>
              <a:gd name="connsiteX0" fmla="*/ 6495287 w 6605041"/>
              <a:gd name="connsiteY0" fmla="*/ 1317884 h 1317884"/>
              <a:gd name="connsiteX1" fmla="*/ 6605041 w 6605041"/>
              <a:gd name="connsiteY1" fmla="*/ 1317884 h 1317884"/>
              <a:gd name="connsiteX2" fmla="*/ 6605041 w 6605041"/>
              <a:gd name="connsiteY2" fmla="*/ 349140 h 1317884"/>
              <a:gd name="connsiteX3" fmla="*/ 0 w 6605041"/>
              <a:gd name="connsiteY3" fmla="*/ 0 h 1317884"/>
              <a:gd name="connsiteX4" fmla="*/ 6495287 w 6605041"/>
              <a:gd name="connsiteY4" fmla="*/ 1317884 h 13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041" h="1317884">
                <a:moveTo>
                  <a:pt x="6495287" y="1317884"/>
                </a:moveTo>
                <a:lnTo>
                  <a:pt x="6605041" y="1317884"/>
                </a:lnTo>
                <a:lnTo>
                  <a:pt x="6605041" y="349140"/>
                </a:lnTo>
                <a:lnTo>
                  <a:pt x="0" y="0"/>
                </a:lnTo>
                <a:lnTo>
                  <a:pt x="6495287" y="1317884"/>
                </a:lnTo>
                <a:close/>
              </a:path>
            </a:pathLst>
          </a:custGeom>
          <a:solidFill>
            <a:srgbClr val="4E8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flipV="1">
            <a:off x="0" y="-3"/>
            <a:ext cx="12192000" cy="1613209"/>
          </a:xfrm>
          <a:custGeom>
            <a:avLst/>
            <a:gdLst>
              <a:gd name="connsiteX0" fmla="*/ 0 w 12082246"/>
              <a:gd name="connsiteY0" fmla="*/ 1613209 h 1613209"/>
              <a:gd name="connsiteX1" fmla="*/ 12082246 w 12082246"/>
              <a:gd name="connsiteY1" fmla="*/ 1613209 h 1613209"/>
              <a:gd name="connsiteX2" fmla="*/ 5586959 w 12082246"/>
              <a:gd name="connsiteY2" fmla="*/ 295325 h 1613209"/>
              <a:gd name="connsiteX3" fmla="*/ 0 w 12082246"/>
              <a:gd name="connsiteY3" fmla="*/ 0 h 1613209"/>
              <a:gd name="connsiteX4" fmla="*/ 0 w 12082246"/>
              <a:gd name="connsiteY4" fmla="*/ 1613209 h 161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82246" h="1613209">
                <a:moveTo>
                  <a:pt x="0" y="1613209"/>
                </a:moveTo>
                <a:lnTo>
                  <a:pt x="12082246" y="1613209"/>
                </a:lnTo>
                <a:lnTo>
                  <a:pt x="5586959" y="295325"/>
                </a:lnTo>
                <a:lnTo>
                  <a:pt x="0" y="0"/>
                </a:lnTo>
                <a:lnTo>
                  <a:pt x="0" y="1613209"/>
                </a:lnTo>
                <a:close/>
              </a:path>
            </a:pathLst>
          </a:custGeom>
          <a:solidFill>
            <a:srgbClr val="3F8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11333" y="357548"/>
            <a:ext cx="4977598" cy="102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자율 운항 선박</a:t>
            </a:r>
            <a:endParaRPr lang="en-US" altLang="ko-KR" sz="2000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/>
              </a:rPr>
              <a:t>Autonomous Vessel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8" y="377371"/>
            <a:ext cx="719477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7277" y="503576"/>
            <a:ext cx="984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DESIGN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AutoShape 51"/>
          <p:cNvSpPr>
            <a:spLocks noChangeArrowheads="1"/>
          </p:cNvSpPr>
          <p:nvPr/>
        </p:nvSpPr>
        <p:spPr bwMode="auto">
          <a:xfrm>
            <a:off x="268643" y="1699799"/>
            <a:ext cx="2706748" cy="454525"/>
          </a:xfrm>
          <a:prstGeom prst="roundRect">
            <a:avLst>
              <a:gd name="adj" fmla="val 10333"/>
            </a:avLst>
          </a:prstGeom>
          <a:solidFill>
            <a:srgbClr val="00B050"/>
          </a:solidFill>
          <a:ln w="19050" algn="ctr">
            <a:noFill/>
            <a:round/>
            <a:headEnd/>
            <a:tailEnd/>
          </a:ln>
          <a:effectLst>
            <a:outerShdw dist="28398" dir="1593903" algn="ctr" rotWithShape="0">
              <a:srgbClr val="5F5F5F">
                <a:alpha val="50000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</a:rPr>
              <a:t>제</a:t>
            </a:r>
            <a:r>
              <a:rPr lang="ko-KR" altLang="en-US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어</a:t>
            </a:r>
            <a:endParaRPr lang="ko-KR" altLang="ko-KR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4184" y="2206861"/>
            <a:ext cx="8807710" cy="1536463"/>
            <a:chOff x="3214184" y="2154325"/>
            <a:chExt cx="8807710" cy="1385001"/>
          </a:xfrm>
        </p:grpSpPr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214185" y="2154325"/>
              <a:ext cx="8807709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Heading: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가속도센서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자이로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센서를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상보필터를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이용후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Quaternion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적용해서 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YAW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값을  활용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3214184" y="2645607"/>
              <a:ext cx="8807710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Moter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: ECS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로 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duty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제어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auto">
            <a:xfrm>
              <a:off x="3221878" y="3136889"/>
              <a:ext cx="8800016" cy="402437"/>
            </a:xfrm>
            <a:prstGeom prst="roundRect">
              <a:avLst>
                <a:gd name="adj" fmla="val 402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B9DAFF"/>
                </a:gs>
              </a:gsLst>
              <a:lin ang="5400000" scaled="1"/>
            </a:gradFill>
            <a:ln w="12700" algn="ctr">
              <a:solidFill>
                <a:srgbClr val="217BC5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tx1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marL="239713" indent="-239713" algn="l" fontAlgn="auto" latinLnBrk="0">
                <a:lnSpc>
                  <a:spcPct val="150000"/>
                </a:lnSpc>
                <a:spcBef>
                  <a:spcPct val="30000"/>
                </a:spcBef>
                <a:spcAft>
                  <a:spcPts val="0"/>
                </a:spcAft>
                <a:buSzPct val="120000"/>
                <a:buBlip>
                  <a:blip r:embed="rId2"/>
                </a:buBlip>
                <a:defRPr/>
              </a:pP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Rudder: </a:t>
              </a:r>
              <a:r>
                <a:rPr kumimoji="0" lang="ko-KR" altLang="en-US" kern="0" dirty="0" err="1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서보모터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 </a:t>
              </a:r>
              <a:r>
                <a:rPr kumimoji="0" lang="en-US" altLang="ko-KR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duty</a:t>
              </a:r>
              <a:r>
                <a:rPr kumimoji="0" lang="ko-KR" altLang="en-US" kern="0" dirty="0" smtClean="0">
                  <a:latin typeface="HY울릉도M" pitchFamily="18" charset="-127"/>
                  <a:ea typeface="HY울릉도M" pitchFamily="18" charset="-127"/>
                  <a:cs typeface="Tahoma" pitchFamily="34" charset="0"/>
                </a:rPr>
                <a:t>제어</a:t>
              </a:r>
              <a:endPara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821"/>
            <a:ext cx="3533776" cy="2998929"/>
          </a:xfrm>
          <a:prstGeom prst="rect">
            <a:avLst/>
          </a:prstGeom>
        </p:spPr>
      </p:pic>
      <p:sp>
        <p:nvSpPr>
          <p:cNvPr id="15" name="AutoShape 59"/>
          <p:cNvSpPr>
            <a:spLocks noChangeArrowheads="1"/>
          </p:cNvSpPr>
          <p:nvPr/>
        </p:nvSpPr>
        <p:spPr bwMode="auto">
          <a:xfrm>
            <a:off x="3214183" y="3881944"/>
            <a:ext cx="8807711" cy="718631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선박 제어 관리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: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각 센서들과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Serial 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통신하여 데이터 값을 읽고 육상통신관리 모듈과 </a:t>
            </a:r>
            <a:r>
              <a:rPr kumimoji="0" lang="en-US" altLang="ko-KR" kern="0" dirty="0" err="1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Soket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 Client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로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DB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에 저장 할 데이터를 주고 목적지 </a:t>
            </a:r>
            <a:r>
              <a:rPr kumimoji="0" lang="ko-KR" altLang="en-US" kern="0" dirty="0" err="1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좌표값을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 받으며 </a:t>
            </a:r>
            <a:r>
              <a:rPr kumimoji="0" lang="ko-KR" altLang="en-US" kern="0" dirty="0" err="1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선박제어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 수행</a:t>
            </a:r>
            <a:endParaRPr kumimoji="0" lang="en-US" altLang="ko-KR" kern="0" dirty="0" smtClean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  <p:sp>
        <p:nvSpPr>
          <p:cNvPr id="16" name="AutoShape 59"/>
          <p:cNvSpPr>
            <a:spLocks noChangeArrowheads="1"/>
          </p:cNvSpPr>
          <p:nvPr/>
        </p:nvSpPr>
        <p:spPr bwMode="auto">
          <a:xfrm>
            <a:off x="3221878" y="1682502"/>
            <a:ext cx="8800016" cy="402437"/>
          </a:xfrm>
          <a:prstGeom prst="roundRect">
            <a:avLst>
              <a:gd name="adj" fmla="val 4023"/>
            </a:avLst>
          </a:prstGeom>
          <a:gradFill rotWithShape="1">
            <a:gsLst>
              <a:gs pos="0">
                <a:srgbClr val="FFFFFF"/>
              </a:gs>
              <a:gs pos="100000">
                <a:srgbClr val="B9DAFF"/>
              </a:gs>
            </a:gsLst>
            <a:lin ang="5400000" scaled="1"/>
          </a:gradFill>
          <a:ln w="12700" algn="ctr">
            <a:solidFill>
              <a:srgbClr val="217BC5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n-cs"/>
              </a:defRPr>
            </a:lvl9pPr>
          </a:lstStyle>
          <a:p>
            <a:pPr marL="239713" indent="-239713" algn="l" fontAlgn="auto" latinLnBrk="0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SzPct val="120000"/>
              <a:buBlip>
                <a:blip r:embed="rId2"/>
              </a:buBlip>
              <a:defRPr/>
            </a:pP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GPS:NMEA0183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센텐스의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GLL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부분 위도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,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경도 </a:t>
            </a:r>
            <a:r>
              <a:rPr kumimoji="0" lang="en-US" altLang="ko-KR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DMM-&gt;DM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로 </a:t>
            </a:r>
            <a:r>
              <a:rPr kumimoji="0" lang="ko-KR" altLang="en-US" kern="0" dirty="0" err="1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컨버팅</a:t>
            </a:r>
            <a:r>
              <a:rPr kumimoji="0" lang="ko-KR" altLang="en-US" kern="0" dirty="0" smtClean="0">
                <a:latin typeface="HY울릉도M" pitchFamily="18" charset="-127"/>
                <a:ea typeface="HY울릉도M" pitchFamily="18" charset="-127"/>
                <a:cs typeface="Tahoma" pitchFamily="34" charset="0"/>
              </a:rPr>
              <a:t> 후 현재 선박 위치 확인</a:t>
            </a:r>
            <a:endParaRPr kumimoji="0" lang="en-US" altLang="ko-KR" kern="0" dirty="0">
              <a:latin typeface="HY울릉도M" pitchFamily="18" charset="-127"/>
              <a:ea typeface="HY울릉도M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979</Words>
  <Application>Microsoft Office PowerPoint</Application>
  <PresentationFormat>와이드스크린</PresentationFormat>
  <Paragraphs>407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5" baseType="lpstr">
      <vt:lpstr>Adobe 고딕 Std B</vt:lpstr>
      <vt:lpstr>Aharoni</vt:lpstr>
      <vt:lpstr>HY견고딕</vt:lpstr>
      <vt:lpstr>HY울릉도M</vt:lpstr>
      <vt:lpstr>HY헤드라인M</vt:lpstr>
      <vt:lpstr>Tmon몬소리 Black</vt:lpstr>
      <vt:lpstr>나눔스퀘어</vt:lpstr>
      <vt:lpstr>나눔스퀘어 Bold</vt:lpstr>
      <vt:lpstr>나눔스퀘어 ExtraBold</vt:lpstr>
      <vt:lpstr>맑은 고딕</vt:lpstr>
      <vt:lpstr>야놀자 야체 B</vt:lpstr>
      <vt:lpstr>휴먼둥근헤드라인</vt:lpstr>
      <vt:lpstr>Arial</vt:lpstr>
      <vt:lpstr>Arial Black</vt:lpstr>
      <vt:lpstr>Comic Sans MS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YOLO</vt:lpstr>
      <vt:lpstr>Big picture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 주현</cp:lastModifiedBy>
  <cp:revision>328</cp:revision>
  <dcterms:created xsi:type="dcterms:W3CDTF">2018-03-06T08:13:05Z</dcterms:created>
  <dcterms:modified xsi:type="dcterms:W3CDTF">2019-01-08T13:48:01Z</dcterms:modified>
</cp:coreProperties>
</file>